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92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4" r:id="rId32"/>
    <p:sldId id="295" r:id="rId33"/>
    <p:sldId id="291" r:id="rId3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5F5F5F"/>
    <a:srgbClr val="FFB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defTabSz="91440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CDCC9-3FCC-364E-8330-F8FB58FACBA6}" type="datetime1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54B82-6311-AD42-8416-B54C8CFFA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3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1F98A-D461-5547-B5A8-2572FA7DFDE9}" type="datetime1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B087B-FB9D-DD47-8444-889604EF8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05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7ECA9-00C8-2D4D-8E64-EA317CA30BD0}" type="datetime1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0E71C-17CC-1A4B-B22A-B042E4E26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27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79BB3-93AC-AF43-8C4D-B62BE070FFC2}" type="datetime1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CE69C-4718-9F4C-8CC0-E1978BCE2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5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5C2E4-0944-6849-AE8E-B2073D5CC9EC}" type="datetime1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F266E-5E5F-D14E-BB92-60660AF2A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7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2EE64-81E4-6845-BA14-18140126DC8E}" type="datetime1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2CE9B-E85C-BB4F-B8D8-54C5A520CD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08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0A6B6-4D95-5141-A799-B34F8F6B1CE3}" type="datetime1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84660-6C76-1748-98BF-D8C042B84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35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9CB2B-F035-CB4C-8C5C-E96ECBABDDE9}" type="datetime1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18734-A6C7-DD4A-8056-FDC3D37A4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22FE8-12F9-094F-8451-AA99757F7D86}" type="datetime1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CF0AA-C032-B54E-B85B-515A589B5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5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D877D-19CC-BD43-8D83-46C24B4FBFE5}" type="datetime1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02D00-9912-E740-98A0-6FD0CD9E9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83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EAD0A-2A3B-3541-9395-7BFE1D8D01D1}" type="datetime1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DBBD5-5A38-AA47-89D1-5D2CD1D4D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38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15306-4C5F-5F4B-A8EF-BD4E93E6145F}" type="datetime1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050A9-4CB7-2645-9F72-010AC4AB0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54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EA9FE03-712B-5347-8BCB-E47B351A8C08}" type="datetime1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6823C2C-7F2B-CA41-985B-F15B0A228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sz="2400" kern="12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charset="0"/>
        <a:buChar char=""/>
        <a:defRPr sz="2200"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sz="2000"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charset="0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828800"/>
            <a:ext cx="7772400" cy="2057400"/>
          </a:xfrm>
        </p:spPr>
        <p:txBody>
          <a:bodyPr rIns="30479"/>
          <a:lstStyle/>
          <a:p>
            <a:pPr eaLnBrk="1" hangingPunct="1"/>
            <a:r>
              <a:rPr lang="en-US" dirty="0">
                <a:latin typeface="Comic Sans MS" panose="030F0702030302020204" pitchFamily="66" charset="0"/>
              </a:rPr>
              <a:t>Approximation Algorithms by bounding the OPT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1371600" y="3886200"/>
            <a:ext cx="6400800" cy="2063080"/>
          </a:xfrm>
        </p:spPr>
        <p:txBody>
          <a:bodyPr rIns="30479"/>
          <a:lstStyle/>
          <a:p>
            <a:pPr marL="39688" indent="0" algn="ctr" eaLnBrk="1" hangingPunct="1">
              <a:buFont typeface="Times New Roman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anose="030F0702030302020204" pitchFamily="66" charset="0"/>
              </a:rPr>
              <a:t>Instructor</a:t>
            </a:r>
          </a:p>
          <a:p>
            <a:pPr marL="39688" indent="0" algn="ctr" eaLnBrk="1" hangingPunct="1">
              <a:buFont typeface="Times New Roman" charset="0"/>
              <a:buNone/>
            </a:pPr>
            <a:r>
              <a:rPr lang="en-US" sz="2600" dirty="0" err="1">
                <a:solidFill>
                  <a:srgbClr val="5F5F5F"/>
                </a:solidFill>
                <a:latin typeface="Comic Sans MS" panose="030F0702030302020204" pitchFamily="66" charset="0"/>
              </a:rPr>
              <a:t>Neelima</a:t>
            </a:r>
            <a:r>
              <a:rPr lang="en-US" sz="2600" dirty="0">
                <a:solidFill>
                  <a:srgbClr val="5F5F5F"/>
                </a:solidFill>
                <a:latin typeface="Comic Sans MS" panose="030F0702030302020204" pitchFamily="66" charset="0"/>
              </a:rPr>
              <a:t> Gupta</a:t>
            </a:r>
          </a:p>
          <a:p>
            <a:pPr marL="39688" indent="0" algn="ctr" eaLnBrk="1" hangingPunct="1">
              <a:buFont typeface="Times New Roman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anose="030F0702030302020204" pitchFamily="66" charset="0"/>
              </a:rPr>
              <a:t>ngupta@cs.du.ac.in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4848" y="274638"/>
            <a:ext cx="8229600" cy="1570186"/>
          </a:xfrm>
        </p:spPr>
        <p:txBody>
          <a:bodyPr/>
          <a:lstStyle/>
          <a:p>
            <a:pPr eaLnBrk="1" hangingPunct="1"/>
            <a:r>
              <a:rPr lang="en-US" u="sng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Metric TSP - factor 2 approx. algorithm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2154937"/>
            <a:ext cx="8784976" cy="4298399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Find an Minimum Spanning Tree (</a:t>
            </a:r>
            <a:r>
              <a:rPr lang="en-US" sz="2600" dirty="0" smtClean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MST) T </a:t>
            </a: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of G.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Double every edge of the MST to obtain an </a:t>
            </a:r>
            <a:r>
              <a:rPr lang="en-US" sz="2600" dirty="0" err="1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Eulerian</a:t>
            </a: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 graph.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Find a </a:t>
            </a:r>
            <a:r>
              <a:rPr lang="en-US" sz="2600" dirty="0" err="1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Eulerian</a:t>
            </a: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 tour, T</a:t>
            </a:r>
            <a:r>
              <a:rPr lang="ja-JP" alt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’</a:t>
            </a:r>
            <a:r>
              <a:rPr lang="en-US" altLang="ja-JP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, on G.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Output the tour that visits vertices of G in the order of their first appearance in T</a:t>
            </a:r>
            <a:r>
              <a:rPr lang="ja-JP" alt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’</a:t>
            </a:r>
            <a:r>
              <a:rPr lang="en-US" altLang="ja-JP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. Call this tour C. (Short Cutting)</a:t>
            </a:r>
            <a:endParaRPr lang="en-US" sz="2600" dirty="0">
              <a:latin typeface="Comic Sans MS" panose="030F0702030302020204" pitchFamily="66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4917846"/>
            <a:ext cx="8302625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2600" dirty="0" smtClean="0">
                <a:solidFill>
                  <a:srgbClr val="5F5F5F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Edges </a:t>
            </a:r>
            <a:r>
              <a:rPr lang="en-US" sz="2600" dirty="0">
                <a:solidFill>
                  <a:srgbClr val="5F5F5F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shown dotted do not carry weight and are assumed to be </a:t>
            </a:r>
            <a:r>
              <a:rPr lang="en-US" sz="2600" dirty="0" smtClean="0">
                <a:solidFill>
                  <a:srgbClr val="5F5F5F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shortest </a:t>
            </a:r>
            <a:r>
              <a:rPr lang="en-US" sz="2600" dirty="0">
                <a:solidFill>
                  <a:srgbClr val="5F5F5F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path between the pair of vertices( due to triangular inequality</a:t>
            </a:r>
            <a:r>
              <a:rPr lang="en-US" sz="2600" dirty="0" smtClean="0">
                <a:solidFill>
                  <a:srgbClr val="5F5F5F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).</a:t>
            </a:r>
            <a:endParaRPr lang="en-US" sz="2600" dirty="0">
              <a:solidFill>
                <a:srgbClr val="5F5F5F"/>
              </a:solidFill>
              <a:latin typeface="Comic Sans MS" panose="030F0702030302020204" pitchFamily="66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31787" y="131793"/>
            <a:ext cx="8455025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600" u="sng" dirty="0">
                <a:solidFill>
                  <a:srgbClr val="336699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 Example</a:t>
            </a:r>
          </a:p>
          <a:p>
            <a:pPr algn="ctr" eaLnBrk="1" hangingPunct="1"/>
            <a:r>
              <a:rPr lang="en-US" sz="4600" dirty="0">
                <a:solidFill>
                  <a:srgbClr val="336699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Given a Complete Graph</a:t>
            </a:r>
            <a:endParaRPr lang="en-US" sz="4600" u="sng" dirty="0">
              <a:solidFill>
                <a:srgbClr val="336699"/>
              </a:solidFill>
              <a:latin typeface="Comic Sans MS" panose="030F0702030302020204" pitchFamily="66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1468438" y="3786188"/>
            <a:ext cx="446087" cy="287337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V5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1544638" y="2105025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V1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2535238" y="2994025"/>
            <a:ext cx="460375" cy="28733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V4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4724400" y="2057400"/>
            <a:ext cx="477838" cy="28733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V2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4287838" y="3065463"/>
            <a:ext cx="457200" cy="287337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V3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3602038" y="4010025"/>
            <a:ext cx="495300" cy="28733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V6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>
            <a:off x="5372100" y="4002088"/>
            <a:ext cx="439738" cy="287337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V9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4587" name="AutoShape 11"/>
          <p:cNvSpPr>
            <a:spLocks noChangeArrowheads="1"/>
          </p:cNvSpPr>
          <p:nvPr/>
        </p:nvSpPr>
        <p:spPr bwMode="auto">
          <a:xfrm>
            <a:off x="6192838" y="2994025"/>
            <a:ext cx="474662" cy="28733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V7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4588" name="AutoShape 12"/>
          <p:cNvSpPr>
            <a:spLocks noChangeArrowheads="1"/>
          </p:cNvSpPr>
          <p:nvPr/>
        </p:nvSpPr>
        <p:spPr bwMode="auto">
          <a:xfrm>
            <a:off x="6811963" y="1985963"/>
            <a:ext cx="523875" cy="287337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V8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>
            <a:off x="7316788" y="3425825"/>
            <a:ext cx="476250" cy="28733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V10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1697038" y="240982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1987550" y="2201863"/>
            <a:ext cx="2736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1987550" y="2344738"/>
            <a:ext cx="623888" cy="6746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2995613" y="3136900"/>
            <a:ext cx="12969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3932238" y="3352800"/>
            <a:ext cx="431800" cy="649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 flipH="1">
            <a:off x="4508500" y="2344738"/>
            <a:ext cx="360363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5202238" y="2181225"/>
            <a:ext cx="1600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>
            <a:off x="6573838" y="2273300"/>
            <a:ext cx="382587" cy="746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4745038" y="3171825"/>
            <a:ext cx="1447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4059238" y="4162425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1916113" y="3929063"/>
            <a:ext cx="1685925" cy="233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 flipH="1">
            <a:off x="1843088" y="3248025"/>
            <a:ext cx="76835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2916238" y="3248025"/>
            <a:ext cx="838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 flipH="1">
            <a:off x="5659438" y="3248025"/>
            <a:ext cx="685800" cy="7540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>
            <a:off x="7107238" y="2257425"/>
            <a:ext cx="280987" cy="116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 flipV="1">
            <a:off x="5811838" y="3570288"/>
            <a:ext cx="1504950" cy="515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6" name="Line 30"/>
          <p:cNvSpPr>
            <a:spLocks noChangeShapeType="1"/>
          </p:cNvSpPr>
          <p:nvPr/>
        </p:nvSpPr>
        <p:spPr bwMode="auto">
          <a:xfrm>
            <a:off x="1987550" y="2273300"/>
            <a:ext cx="2376488" cy="792163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 flipV="1">
            <a:off x="4508500" y="2273300"/>
            <a:ext cx="2376488" cy="792163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8" name="Line 32"/>
          <p:cNvSpPr>
            <a:spLocks noChangeShapeType="1"/>
          </p:cNvSpPr>
          <p:nvPr/>
        </p:nvSpPr>
        <p:spPr bwMode="auto">
          <a:xfrm>
            <a:off x="4508500" y="3352800"/>
            <a:ext cx="935038" cy="6492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>
            <a:off x="4745038" y="3248025"/>
            <a:ext cx="2571750" cy="24923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>
            <a:off x="6650038" y="3171825"/>
            <a:ext cx="719137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Line 35"/>
          <p:cNvSpPr>
            <a:spLocks noChangeShapeType="1"/>
          </p:cNvSpPr>
          <p:nvPr/>
        </p:nvSpPr>
        <p:spPr bwMode="auto">
          <a:xfrm>
            <a:off x="2995613" y="3136900"/>
            <a:ext cx="2376487" cy="9366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2" name="Line 36"/>
          <p:cNvSpPr>
            <a:spLocks noChangeShapeType="1"/>
          </p:cNvSpPr>
          <p:nvPr/>
        </p:nvSpPr>
        <p:spPr bwMode="auto">
          <a:xfrm flipH="1">
            <a:off x="2924175" y="2273300"/>
            <a:ext cx="1800225" cy="7207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>
            <a:off x="5126038" y="2333625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 flipV="1">
            <a:off x="1916113" y="3248025"/>
            <a:ext cx="2371725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5" name="Text Box 39"/>
          <p:cNvSpPr txBox="1">
            <a:spLocks noChangeArrowheads="1"/>
          </p:cNvSpPr>
          <p:nvPr/>
        </p:nvSpPr>
        <p:spPr bwMode="auto">
          <a:xfrm>
            <a:off x="2992438" y="1952625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24616" name="Text Box 40"/>
          <p:cNvSpPr txBox="1">
            <a:spLocks noChangeArrowheads="1"/>
          </p:cNvSpPr>
          <p:nvPr/>
        </p:nvSpPr>
        <p:spPr bwMode="auto">
          <a:xfrm>
            <a:off x="5735638" y="1952625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24617" name="Text Box 41"/>
          <p:cNvSpPr txBox="1">
            <a:spLocks noChangeArrowheads="1"/>
          </p:cNvSpPr>
          <p:nvPr/>
        </p:nvSpPr>
        <p:spPr bwMode="auto">
          <a:xfrm>
            <a:off x="7296150" y="2703513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7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6497638" y="3552825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1</a:t>
            </a:r>
          </a:p>
        </p:txBody>
      </p:sp>
      <p:sp>
        <p:nvSpPr>
          <p:cNvPr id="24619" name="Text Box 43"/>
          <p:cNvSpPr txBox="1">
            <a:spLocks noChangeArrowheads="1"/>
          </p:cNvSpPr>
          <p:nvPr/>
        </p:nvSpPr>
        <p:spPr bwMode="auto">
          <a:xfrm>
            <a:off x="6740525" y="2684463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400" b="1">
              <a:ea typeface="ヒラギノ角ゴ Pro W3" charset="0"/>
              <a:cs typeface="ヒラギノ角ゴ Pro W3" charset="0"/>
            </a:endParaRPr>
          </a:p>
        </p:txBody>
      </p:sp>
      <p:sp>
        <p:nvSpPr>
          <p:cNvPr id="24620" name="Text Box 44"/>
          <p:cNvSpPr txBox="1">
            <a:spLocks noChangeArrowheads="1"/>
          </p:cNvSpPr>
          <p:nvPr/>
        </p:nvSpPr>
        <p:spPr bwMode="auto">
          <a:xfrm>
            <a:off x="6573838" y="2486025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24621" name="Text Box 45"/>
          <p:cNvSpPr txBox="1">
            <a:spLocks noChangeArrowheads="1"/>
          </p:cNvSpPr>
          <p:nvPr/>
        </p:nvSpPr>
        <p:spPr bwMode="auto">
          <a:xfrm>
            <a:off x="6000750" y="3495675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5202238" y="2867025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4364038" y="2638425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1</a:t>
            </a:r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4559300" y="407193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4</a:t>
            </a:r>
          </a:p>
        </p:txBody>
      </p:sp>
      <p:sp>
        <p:nvSpPr>
          <p:cNvPr id="24625" name="Text Box 49"/>
          <p:cNvSpPr txBox="1">
            <a:spLocks noChangeArrowheads="1"/>
          </p:cNvSpPr>
          <p:nvPr/>
        </p:nvSpPr>
        <p:spPr bwMode="auto">
          <a:xfrm>
            <a:off x="3449638" y="3629025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6</a:t>
            </a:r>
          </a:p>
        </p:txBody>
      </p:sp>
      <p:sp>
        <p:nvSpPr>
          <p:cNvPr id="24626" name="Text Box 50"/>
          <p:cNvSpPr txBox="1">
            <a:spLocks noChangeArrowheads="1"/>
          </p:cNvSpPr>
          <p:nvPr/>
        </p:nvSpPr>
        <p:spPr bwMode="auto">
          <a:xfrm>
            <a:off x="2400300" y="400050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24627" name="Text Box 51"/>
          <p:cNvSpPr txBox="1">
            <a:spLocks noChangeArrowheads="1"/>
          </p:cNvSpPr>
          <p:nvPr/>
        </p:nvSpPr>
        <p:spPr bwMode="auto">
          <a:xfrm>
            <a:off x="2184400" y="320833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24628" name="Text Box 52"/>
          <p:cNvSpPr txBox="1">
            <a:spLocks noChangeArrowheads="1"/>
          </p:cNvSpPr>
          <p:nvPr/>
        </p:nvSpPr>
        <p:spPr bwMode="auto">
          <a:xfrm>
            <a:off x="2132013" y="2613025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5</a:t>
            </a:r>
          </a:p>
        </p:txBody>
      </p:sp>
      <p:sp>
        <p:nvSpPr>
          <p:cNvPr id="24629" name="Text Box 53"/>
          <p:cNvSpPr txBox="1">
            <a:spLocks noChangeArrowheads="1"/>
          </p:cNvSpPr>
          <p:nvPr/>
        </p:nvSpPr>
        <p:spPr bwMode="auto">
          <a:xfrm>
            <a:off x="3551238" y="2847975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24630" name="Text Box 54"/>
          <p:cNvSpPr txBox="1">
            <a:spLocks noChangeArrowheads="1"/>
          </p:cNvSpPr>
          <p:nvPr/>
        </p:nvSpPr>
        <p:spPr bwMode="auto">
          <a:xfrm>
            <a:off x="4056063" y="364013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5</a:t>
            </a:r>
          </a:p>
        </p:txBody>
      </p:sp>
      <p:sp>
        <p:nvSpPr>
          <p:cNvPr id="24631" name="Line 55"/>
          <p:cNvSpPr>
            <a:spLocks noChangeShapeType="1"/>
          </p:cNvSpPr>
          <p:nvPr/>
        </p:nvSpPr>
        <p:spPr bwMode="auto">
          <a:xfrm flipV="1">
            <a:off x="4059238" y="3248025"/>
            <a:ext cx="228600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4632" name="AutoShape 56"/>
          <p:cNvCxnSpPr>
            <a:cxnSpLocks noChangeShapeType="1"/>
            <a:stCxn id="24581" idx="0"/>
            <a:endCxn id="24588" idx="1"/>
          </p:cNvCxnSpPr>
          <p:nvPr/>
        </p:nvCxnSpPr>
        <p:spPr bwMode="auto">
          <a:xfrm rot="-5400000">
            <a:off x="4291807" y="-491332"/>
            <a:ext cx="76200" cy="5116513"/>
          </a:xfrm>
          <a:prstGeom prst="curvedConnector3">
            <a:avLst>
              <a:gd name="adj1" fmla="val 456250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633" name="AutoShape 57"/>
          <p:cNvCxnSpPr>
            <a:cxnSpLocks noChangeShapeType="1"/>
          </p:cNvCxnSpPr>
          <p:nvPr/>
        </p:nvCxnSpPr>
        <p:spPr bwMode="auto">
          <a:xfrm flipV="1">
            <a:off x="1925638" y="2333625"/>
            <a:ext cx="3121025" cy="14478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634" name="AutoShape 58"/>
          <p:cNvCxnSpPr>
            <a:cxnSpLocks noChangeShapeType="1"/>
          </p:cNvCxnSpPr>
          <p:nvPr/>
        </p:nvCxnSpPr>
        <p:spPr bwMode="auto">
          <a:xfrm flipV="1">
            <a:off x="1773238" y="2257425"/>
            <a:ext cx="5224462" cy="1565275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635" name="AutoShape 59"/>
          <p:cNvCxnSpPr>
            <a:cxnSpLocks noChangeShapeType="1"/>
            <a:stCxn id="24580" idx="4"/>
            <a:endCxn id="24586" idx="4"/>
          </p:cNvCxnSpPr>
          <p:nvPr/>
        </p:nvCxnSpPr>
        <p:spPr bwMode="auto">
          <a:xfrm rot="16200000" flipH="1">
            <a:off x="3534569" y="2231231"/>
            <a:ext cx="215900" cy="3900488"/>
          </a:xfrm>
          <a:prstGeom prst="curvedConnector3">
            <a:avLst>
              <a:gd name="adj1" fmla="val 254407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636" name="AutoShape 60"/>
          <p:cNvCxnSpPr>
            <a:cxnSpLocks noChangeShapeType="1"/>
            <a:stCxn id="24580" idx="4"/>
            <a:endCxn id="24589" idx="3"/>
          </p:cNvCxnSpPr>
          <p:nvPr/>
        </p:nvCxnSpPr>
        <p:spPr bwMode="auto">
          <a:xfrm rot="5400000" flipH="1" flipV="1">
            <a:off x="4337844" y="1024731"/>
            <a:ext cx="403225" cy="5694363"/>
          </a:xfrm>
          <a:prstGeom prst="curvedConnector3">
            <a:avLst>
              <a:gd name="adj1" fmla="val -88583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2"/>
          <p:cNvSpPr>
            <a:spLocks noChangeShapeType="1"/>
          </p:cNvSpPr>
          <p:nvPr/>
        </p:nvSpPr>
        <p:spPr bwMode="auto">
          <a:xfrm>
            <a:off x="2195513" y="3054325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2133600" y="3109887"/>
            <a:ext cx="782638" cy="808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3203575" y="3989362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H="1">
            <a:off x="4140200" y="4176687"/>
            <a:ext cx="431800" cy="677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flipH="1">
            <a:off x="4716463" y="3197200"/>
            <a:ext cx="3603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5219700" y="3054325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H="1">
            <a:off x="6804025" y="3125762"/>
            <a:ext cx="3603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4787900" y="3989362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4211638" y="499742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2124075" y="4781525"/>
            <a:ext cx="18002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2051050" y="4062387"/>
            <a:ext cx="8651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3132138" y="4062387"/>
            <a:ext cx="792162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5867400" y="4062387"/>
            <a:ext cx="7207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7235825" y="3054325"/>
            <a:ext cx="360363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7504113" y="3555975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7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6856413" y="4637062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1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6948488" y="3536925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400" b="1">
              <a:ea typeface="ヒラギノ角ゴ Pro W3" charset="0"/>
              <a:cs typeface="ヒラギノ角ゴ Pro W3" charset="0"/>
            </a:endParaRP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6781800" y="3262287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6208713" y="4348137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5775325" y="3700437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4572000" y="3392462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1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4767263" y="492440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4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3616325" y="4348137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6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2608263" y="4852962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2392363" y="406080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2339975" y="3465487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5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3759200" y="3700437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4264025" y="449260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5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3124200" y="27288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5703888" y="2713012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362528" name="Line 32"/>
          <p:cNvSpPr>
            <a:spLocks noChangeShapeType="1"/>
          </p:cNvSpPr>
          <p:nvPr/>
        </p:nvSpPr>
        <p:spPr bwMode="auto">
          <a:xfrm flipV="1">
            <a:off x="4716463" y="3197200"/>
            <a:ext cx="360362" cy="7207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 flipV="1">
            <a:off x="5867400" y="4494187"/>
            <a:ext cx="165735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2530" name="Line 34"/>
          <p:cNvSpPr>
            <a:spLocks noChangeShapeType="1"/>
          </p:cNvSpPr>
          <p:nvPr/>
        </p:nvSpPr>
        <p:spPr bwMode="auto">
          <a:xfrm flipV="1">
            <a:off x="5867400" y="4494187"/>
            <a:ext cx="1657350" cy="50323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2531" name="Line 35"/>
          <p:cNvSpPr>
            <a:spLocks noChangeShapeType="1"/>
          </p:cNvSpPr>
          <p:nvPr/>
        </p:nvSpPr>
        <p:spPr bwMode="auto">
          <a:xfrm>
            <a:off x="4787900" y="3989362"/>
            <a:ext cx="18002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2532" name="Line 36"/>
          <p:cNvSpPr>
            <a:spLocks noChangeShapeType="1"/>
          </p:cNvSpPr>
          <p:nvPr/>
        </p:nvSpPr>
        <p:spPr bwMode="auto">
          <a:xfrm flipH="1">
            <a:off x="5867400" y="4062387"/>
            <a:ext cx="720725" cy="79216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2533" name="Line 37"/>
          <p:cNvSpPr>
            <a:spLocks noChangeShapeType="1"/>
          </p:cNvSpPr>
          <p:nvPr/>
        </p:nvSpPr>
        <p:spPr bwMode="auto">
          <a:xfrm flipH="1">
            <a:off x="2051050" y="4062387"/>
            <a:ext cx="865188" cy="6477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2534" name="Line 38"/>
          <p:cNvSpPr>
            <a:spLocks noChangeShapeType="1"/>
          </p:cNvSpPr>
          <p:nvPr/>
        </p:nvSpPr>
        <p:spPr bwMode="auto">
          <a:xfrm>
            <a:off x="2124075" y="4781525"/>
            <a:ext cx="1727200" cy="2159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2535" name="Line 39"/>
          <p:cNvSpPr>
            <a:spLocks noChangeShapeType="1"/>
          </p:cNvSpPr>
          <p:nvPr/>
        </p:nvSpPr>
        <p:spPr bwMode="auto">
          <a:xfrm>
            <a:off x="3203575" y="3989362"/>
            <a:ext cx="1296988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2536" name="Line 40"/>
          <p:cNvSpPr>
            <a:spLocks noChangeShapeType="1"/>
          </p:cNvSpPr>
          <p:nvPr/>
        </p:nvSpPr>
        <p:spPr bwMode="auto">
          <a:xfrm flipV="1">
            <a:off x="2195513" y="3033687"/>
            <a:ext cx="2681287" cy="2063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2537" name="Line 41"/>
          <p:cNvSpPr>
            <a:spLocks noChangeShapeType="1"/>
          </p:cNvSpPr>
          <p:nvPr/>
        </p:nvSpPr>
        <p:spPr bwMode="auto">
          <a:xfrm flipV="1">
            <a:off x="6804025" y="3186087"/>
            <a:ext cx="358775" cy="58737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2" name="AutoShape 42"/>
          <p:cNvSpPr>
            <a:spLocks noChangeArrowheads="1"/>
          </p:cNvSpPr>
          <p:nvPr/>
        </p:nvSpPr>
        <p:spPr bwMode="auto">
          <a:xfrm>
            <a:off x="1752600" y="2881287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V1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5643" name="AutoShape 43"/>
          <p:cNvSpPr>
            <a:spLocks noChangeArrowheads="1"/>
          </p:cNvSpPr>
          <p:nvPr/>
        </p:nvSpPr>
        <p:spPr bwMode="auto">
          <a:xfrm>
            <a:off x="4800600" y="2881287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V2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5644" name="AutoShape 44"/>
          <p:cNvSpPr>
            <a:spLocks noChangeArrowheads="1"/>
          </p:cNvSpPr>
          <p:nvPr/>
        </p:nvSpPr>
        <p:spPr bwMode="auto">
          <a:xfrm>
            <a:off x="6934200" y="2881287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V8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5645" name="AutoShape 45"/>
          <p:cNvSpPr>
            <a:spLocks noChangeArrowheads="1"/>
          </p:cNvSpPr>
          <p:nvPr/>
        </p:nvSpPr>
        <p:spPr bwMode="auto">
          <a:xfrm>
            <a:off x="2743200" y="3871887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V4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5646" name="AutoShape 46"/>
          <p:cNvSpPr>
            <a:spLocks noChangeArrowheads="1"/>
          </p:cNvSpPr>
          <p:nvPr/>
        </p:nvSpPr>
        <p:spPr bwMode="auto">
          <a:xfrm>
            <a:off x="4419600" y="3871887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V3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5647" name="AutoShape 47"/>
          <p:cNvSpPr>
            <a:spLocks noChangeArrowheads="1"/>
          </p:cNvSpPr>
          <p:nvPr/>
        </p:nvSpPr>
        <p:spPr bwMode="auto">
          <a:xfrm>
            <a:off x="6477000" y="3795687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V7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5648" name="AutoShape 48"/>
          <p:cNvSpPr>
            <a:spLocks noChangeArrowheads="1"/>
          </p:cNvSpPr>
          <p:nvPr/>
        </p:nvSpPr>
        <p:spPr bwMode="auto">
          <a:xfrm>
            <a:off x="1752600" y="4633887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V5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5649" name="AutoShape 49"/>
          <p:cNvSpPr>
            <a:spLocks noChangeArrowheads="1"/>
          </p:cNvSpPr>
          <p:nvPr/>
        </p:nvSpPr>
        <p:spPr bwMode="auto">
          <a:xfrm>
            <a:off x="3810000" y="4786287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V6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5650" name="AutoShape 50"/>
          <p:cNvSpPr>
            <a:spLocks noChangeArrowheads="1"/>
          </p:cNvSpPr>
          <p:nvPr/>
        </p:nvSpPr>
        <p:spPr bwMode="auto">
          <a:xfrm>
            <a:off x="5486400" y="4786287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V9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5651" name="AutoShape 51"/>
          <p:cNvSpPr>
            <a:spLocks noChangeArrowheads="1"/>
          </p:cNvSpPr>
          <p:nvPr/>
        </p:nvSpPr>
        <p:spPr bwMode="auto">
          <a:xfrm>
            <a:off x="7391400" y="4252887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V10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5652" name="Text Box 52"/>
          <p:cNvSpPr txBox="1">
            <a:spLocks noChangeArrowheads="1"/>
          </p:cNvSpPr>
          <p:nvPr/>
        </p:nvSpPr>
        <p:spPr bwMode="auto">
          <a:xfrm>
            <a:off x="2270125" y="798513"/>
            <a:ext cx="6264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ea typeface="ヒラギノ角ゴ Pro W3" charset="0"/>
              <a:cs typeface="ヒラギノ角ゴ Pro W3" charset="0"/>
            </a:endParaRPr>
          </a:p>
        </p:txBody>
      </p:sp>
      <p:sp>
        <p:nvSpPr>
          <p:cNvPr id="25653" name="Text Box 53"/>
          <p:cNvSpPr txBox="1">
            <a:spLocks noChangeArrowheads="1"/>
          </p:cNvSpPr>
          <p:nvPr/>
        </p:nvSpPr>
        <p:spPr bwMode="auto">
          <a:xfrm>
            <a:off x="598526" y="299125"/>
            <a:ext cx="7213834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600" u="sng" dirty="0">
                <a:solidFill>
                  <a:srgbClr val="336699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Step1: Compute Minimum </a:t>
            </a:r>
            <a:endParaRPr lang="en-US" sz="4600" u="sng" dirty="0" smtClean="0">
              <a:solidFill>
                <a:srgbClr val="336699"/>
              </a:solidFill>
              <a:latin typeface="Comic Sans MS" panose="030F0702030302020204" pitchFamily="66" charset="0"/>
              <a:ea typeface="ヒラギノ角ゴ Pro W3" charset="0"/>
              <a:cs typeface="ヒラギノ角ゴ Pro W3" charset="0"/>
            </a:endParaRPr>
          </a:p>
          <a:p>
            <a:pPr eaLnBrk="1" hangingPunct="1"/>
            <a:r>
              <a:rPr lang="en-US" sz="4600" u="sng" dirty="0" smtClean="0">
                <a:solidFill>
                  <a:srgbClr val="336699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Spanning </a:t>
            </a:r>
            <a:r>
              <a:rPr lang="en-US" sz="4600" u="sng" dirty="0">
                <a:solidFill>
                  <a:srgbClr val="336699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2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6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6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6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6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6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6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6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528" grpId="0" animBg="1"/>
      <p:bldP spid="362530" grpId="0" animBg="1"/>
      <p:bldP spid="362531" grpId="0" animBg="1"/>
      <p:bldP spid="362532" grpId="0" animBg="1"/>
      <p:bldP spid="362533" grpId="0" animBg="1"/>
      <p:bldP spid="362534" grpId="0" animBg="1"/>
      <p:bldP spid="362535" grpId="0" animBg="1"/>
      <p:bldP spid="362536" grpId="0" animBg="1"/>
      <p:bldP spid="3625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68313" y="333375"/>
            <a:ext cx="80772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600" u="sng" dirty="0" smtClean="0">
                <a:solidFill>
                  <a:srgbClr val="336699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Step </a:t>
            </a:r>
            <a:r>
              <a:rPr lang="en-US" sz="4600" u="sng" dirty="0">
                <a:solidFill>
                  <a:srgbClr val="336699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2: Double each edge of MST 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92138" y="52482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  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2195513" y="3161283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3203575" y="4096320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H="1">
            <a:off x="4716463" y="3304158"/>
            <a:ext cx="3603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>
            <a:off x="6804025" y="3232720"/>
            <a:ext cx="3603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4787900" y="4096320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2124075" y="4888483"/>
            <a:ext cx="18002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>
            <a:off x="2051050" y="4169345"/>
            <a:ext cx="8651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H="1">
            <a:off x="5867400" y="4169345"/>
            <a:ext cx="7207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856413" y="474402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1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6948488" y="3643883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400" b="1">
              <a:ea typeface="ヒラギノ角ゴ Pro W3" charset="0"/>
              <a:cs typeface="ヒラギノ角ゴ Pro W3" charset="0"/>
            </a:endParaRP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6927850" y="3447033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6208713" y="4455095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5775325" y="3807395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4572000" y="349942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1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2608263" y="495992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2392363" y="416775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3733800" y="4131245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3124200" y="283584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 flipV="1">
            <a:off x="4716463" y="3304158"/>
            <a:ext cx="360362" cy="7207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 flipV="1">
            <a:off x="5867400" y="4601145"/>
            <a:ext cx="165735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 flipV="1">
            <a:off x="5867400" y="4601145"/>
            <a:ext cx="1657350" cy="50323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>
            <a:off x="4787900" y="4096320"/>
            <a:ext cx="18002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 flipH="1">
            <a:off x="5867400" y="4169345"/>
            <a:ext cx="720725" cy="79216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 flipH="1">
            <a:off x="2051050" y="4169345"/>
            <a:ext cx="865188" cy="6477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2124075" y="4888483"/>
            <a:ext cx="1727200" cy="2159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3203575" y="4096320"/>
            <a:ext cx="1296988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>
            <a:off x="2195513" y="3161283"/>
            <a:ext cx="26638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 flipV="1">
            <a:off x="6804025" y="3304158"/>
            <a:ext cx="360363" cy="57626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63552" name="AutoShape 32"/>
          <p:cNvCxnSpPr>
            <a:cxnSpLocks noChangeShapeType="1"/>
          </p:cNvCxnSpPr>
          <p:nvPr/>
        </p:nvCxnSpPr>
        <p:spPr bwMode="auto">
          <a:xfrm rot="-5400000">
            <a:off x="3499644" y="1612677"/>
            <a:ext cx="28575" cy="2922587"/>
          </a:xfrm>
          <a:prstGeom prst="curvedConnector3">
            <a:avLst>
              <a:gd name="adj1" fmla="val 1050000"/>
            </a:avLst>
          </a:prstGeom>
          <a:noFill/>
          <a:ln w="38100">
            <a:solidFill>
              <a:srgbClr val="3333CC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63553" name="AutoShape 33"/>
          <p:cNvCxnSpPr>
            <a:cxnSpLocks noChangeShapeType="1"/>
          </p:cNvCxnSpPr>
          <p:nvPr/>
        </p:nvCxnSpPr>
        <p:spPr bwMode="auto">
          <a:xfrm rot="5400000">
            <a:off x="4456907" y="3492276"/>
            <a:ext cx="908050" cy="388937"/>
          </a:xfrm>
          <a:prstGeom prst="curvedConnector2">
            <a:avLst/>
          </a:prstGeom>
          <a:noFill/>
          <a:ln w="38100">
            <a:solidFill>
              <a:srgbClr val="33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63554" name="AutoShape 34"/>
          <p:cNvCxnSpPr>
            <a:cxnSpLocks noChangeShapeType="1"/>
          </p:cNvCxnSpPr>
          <p:nvPr/>
        </p:nvCxnSpPr>
        <p:spPr bwMode="auto">
          <a:xfrm rot="5400000" flipH="1">
            <a:off x="3816350" y="3340671"/>
            <a:ext cx="71437" cy="1382712"/>
          </a:xfrm>
          <a:prstGeom prst="curvedConnector3">
            <a:avLst>
              <a:gd name="adj1" fmla="val 286667"/>
            </a:avLst>
          </a:prstGeom>
          <a:noFill/>
          <a:ln w="38100">
            <a:solidFill>
              <a:srgbClr val="3333CC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63555" name="AutoShape 35"/>
          <p:cNvCxnSpPr>
            <a:cxnSpLocks noChangeShapeType="1"/>
          </p:cNvCxnSpPr>
          <p:nvPr/>
        </p:nvCxnSpPr>
        <p:spPr bwMode="auto">
          <a:xfrm rot="10800000" flipV="1">
            <a:off x="1979613" y="4096320"/>
            <a:ext cx="936625" cy="647700"/>
          </a:xfrm>
          <a:prstGeom prst="curvedConnector2">
            <a:avLst/>
          </a:prstGeom>
          <a:noFill/>
          <a:ln w="38100">
            <a:solidFill>
              <a:srgbClr val="3333CC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63556" name="AutoShape 36"/>
          <p:cNvCxnSpPr>
            <a:cxnSpLocks noChangeShapeType="1"/>
            <a:endCxn id="26633" idx="1"/>
          </p:cNvCxnSpPr>
          <p:nvPr/>
        </p:nvCxnSpPr>
        <p:spPr bwMode="auto">
          <a:xfrm rot="16200000" flipH="1">
            <a:off x="2944813" y="4124895"/>
            <a:ext cx="114300" cy="1844675"/>
          </a:xfrm>
          <a:prstGeom prst="curvedConnector3">
            <a:avLst>
              <a:gd name="adj1" fmla="val 300000"/>
            </a:avLst>
          </a:prstGeom>
          <a:noFill/>
          <a:ln w="38100">
            <a:solidFill>
              <a:srgbClr val="3333CC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63557" name="AutoShape 37"/>
          <p:cNvCxnSpPr>
            <a:cxnSpLocks noChangeShapeType="1"/>
            <a:endCxn id="26649" idx="1"/>
          </p:cNvCxnSpPr>
          <p:nvPr/>
        </p:nvCxnSpPr>
        <p:spPr bwMode="auto">
          <a:xfrm rot="5400000" flipH="1" flipV="1">
            <a:off x="5594350" y="3275583"/>
            <a:ext cx="144463" cy="1843087"/>
          </a:xfrm>
          <a:prstGeom prst="curvedConnector3">
            <a:avLst>
              <a:gd name="adj1" fmla="val -5"/>
            </a:avLst>
          </a:prstGeom>
          <a:noFill/>
          <a:ln w="38100">
            <a:solidFill>
              <a:srgbClr val="3333CC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63558" name="AutoShape 38"/>
          <p:cNvCxnSpPr>
            <a:cxnSpLocks noChangeShapeType="1"/>
          </p:cNvCxnSpPr>
          <p:nvPr/>
        </p:nvCxnSpPr>
        <p:spPr bwMode="auto">
          <a:xfrm rot="10800000" flipV="1">
            <a:off x="6630988" y="3089845"/>
            <a:ext cx="388937" cy="906463"/>
          </a:xfrm>
          <a:prstGeom prst="curvedConnector2">
            <a:avLst/>
          </a:prstGeom>
          <a:noFill/>
          <a:ln w="38100">
            <a:solidFill>
              <a:srgbClr val="3333CC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63559" name="AutoShape 39"/>
          <p:cNvCxnSpPr>
            <a:cxnSpLocks noChangeShapeType="1"/>
          </p:cNvCxnSpPr>
          <p:nvPr/>
        </p:nvCxnSpPr>
        <p:spPr bwMode="auto">
          <a:xfrm rot="10800000" flipV="1">
            <a:off x="5724525" y="4240783"/>
            <a:ext cx="836613" cy="763587"/>
          </a:xfrm>
          <a:prstGeom prst="curvedConnector2">
            <a:avLst/>
          </a:prstGeom>
          <a:noFill/>
          <a:ln w="38100">
            <a:solidFill>
              <a:srgbClr val="3333CC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63560" name="AutoShape 40"/>
          <p:cNvCxnSpPr>
            <a:cxnSpLocks noChangeShapeType="1"/>
          </p:cNvCxnSpPr>
          <p:nvPr/>
        </p:nvCxnSpPr>
        <p:spPr bwMode="auto">
          <a:xfrm rot="5400000">
            <a:off x="6480175" y="4089970"/>
            <a:ext cx="547688" cy="1627188"/>
          </a:xfrm>
          <a:prstGeom prst="curvedConnector2">
            <a:avLst/>
          </a:prstGeom>
          <a:noFill/>
          <a:ln w="38100">
            <a:solidFill>
              <a:srgbClr val="3333CC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6665" name="AutoShape 41"/>
          <p:cNvSpPr>
            <a:spLocks noChangeArrowheads="1"/>
          </p:cNvSpPr>
          <p:nvPr/>
        </p:nvSpPr>
        <p:spPr bwMode="auto">
          <a:xfrm>
            <a:off x="1752600" y="4664645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V5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6666" name="AutoShape 42"/>
          <p:cNvSpPr>
            <a:spLocks noChangeArrowheads="1"/>
          </p:cNvSpPr>
          <p:nvPr/>
        </p:nvSpPr>
        <p:spPr bwMode="auto">
          <a:xfrm>
            <a:off x="7391400" y="4436045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V10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6667" name="AutoShape 43"/>
          <p:cNvSpPr>
            <a:spLocks noChangeArrowheads="1"/>
          </p:cNvSpPr>
          <p:nvPr/>
        </p:nvSpPr>
        <p:spPr bwMode="auto">
          <a:xfrm>
            <a:off x="6477000" y="3902645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V7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6668" name="AutoShape 44"/>
          <p:cNvSpPr>
            <a:spLocks noChangeArrowheads="1"/>
          </p:cNvSpPr>
          <p:nvPr/>
        </p:nvSpPr>
        <p:spPr bwMode="auto">
          <a:xfrm>
            <a:off x="7010400" y="2988245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V8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6669" name="AutoShape 45"/>
          <p:cNvSpPr>
            <a:spLocks noChangeArrowheads="1"/>
          </p:cNvSpPr>
          <p:nvPr/>
        </p:nvSpPr>
        <p:spPr bwMode="auto">
          <a:xfrm>
            <a:off x="4800600" y="2988245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V2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6670" name="AutoShape 46"/>
          <p:cNvSpPr>
            <a:spLocks noChangeArrowheads="1"/>
          </p:cNvSpPr>
          <p:nvPr/>
        </p:nvSpPr>
        <p:spPr bwMode="auto">
          <a:xfrm>
            <a:off x="1828800" y="3064445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V1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6671" name="AutoShape 47"/>
          <p:cNvSpPr>
            <a:spLocks noChangeArrowheads="1"/>
          </p:cNvSpPr>
          <p:nvPr/>
        </p:nvSpPr>
        <p:spPr bwMode="auto">
          <a:xfrm>
            <a:off x="3657600" y="4969445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V6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6672" name="AutoShape 48"/>
          <p:cNvSpPr>
            <a:spLocks noChangeArrowheads="1"/>
          </p:cNvSpPr>
          <p:nvPr/>
        </p:nvSpPr>
        <p:spPr bwMode="auto">
          <a:xfrm>
            <a:off x="4419600" y="3978845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V3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6673" name="AutoShape 49"/>
          <p:cNvSpPr>
            <a:spLocks noChangeArrowheads="1"/>
          </p:cNvSpPr>
          <p:nvPr/>
        </p:nvSpPr>
        <p:spPr bwMode="auto">
          <a:xfrm>
            <a:off x="2819400" y="3978845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V4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6674" name="AutoShape 50"/>
          <p:cNvSpPr>
            <a:spLocks noChangeArrowheads="1"/>
          </p:cNvSpPr>
          <p:nvPr/>
        </p:nvSpPr>
        <p:spPr bwMode="auto">
          <a:xfrm>
            <a:off x="5486400" y="4893245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V9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63571" name="Text Box 51"/>
          <p:cNvSpPr txBox="1">
            <a:spLocks noChangeArrowheads="1"/>
          </p:cNvSpPr>
          <p:nvPr/>
        </p:nvSpPr>
        <p:spPr bwMode="auto">
          <a:xfrm>
            <a:off x="3810000" y="245484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363572" name="Text Box 52"/>
          <p:cNvSpPr txBox="1">
            <a:spLocks noChangeArrowheads="1"/>
          </p:cNvSpPr>
          <p:nvPr/>
        </p:nvSpPr>
        <p:spPr bwMode="auto">
          <a:xfrm>
            <a:off x="5029200" y="344544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1</a:t>
            </a:r>
          </a:p>
        </p:txBody>
      </p:sp>
      <p:sp>
        <p:nvSpPr>
          <p:cNvPr id="363573" name="Text Box 53"/>
          <p:cNvSpPr txBox="1">
            <a:spLocks noChangeArrowheads="1"/>
          </p:cNvSpPr>
          <p:nvPr/>
        </p:nvSpPr>
        <p:spPr bwMode="auto">
          <a:xfrm>
            <a:off x="3733800" y="352164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363574" name="Text Box 54"/>
          <p:cNvSpPr txBox="1">
            <a:spLocks noChangeArrowheads="1"/>
          </p:cNvSpPr>
          <p:nvPr/>
        </p:nvSpPr>
        <p:spPr bwMode="auto">
          <a:xfrm>
            <a:off x="2057400" y="397884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363575" name="Text Box 55"/>
          <p:cNvSpPr txBox="1">
            <a:spLocks noChangeArrowheads="1"/>
          </p:cNvSpPr>
          <p:nvPr/>
        </p:nvSpPr>
        <p:spPr bwMode="auto">
          <a:xfrm>
            <a:off x="3124200" y="527424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363576" name="Text Box 56"/>
          <p:cNvSpPr txBox="1">
            <a:spLocks noChangeArrowheads="1"/>
          </p:cNvSpPr>
          <p:nvPr/>
        </p:nvSpPr>
        <p:spPr bwMode="auto">
          <a:xfrm>
            <a:off x="6553200" y="298824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363577" name="Text Box 57"/>
          <p:cNvSpPr txBox="1">
            <a:spLocks noChangeArrowheads="1"/>
          </p:cNvSpPr>
          <p:nvPr/>
        </p:nvSpPr>
        <p:spPr bwMode="auto">
          <a:xfrm>
            <a:off x="6629400" y="504564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1</a:t>
            </a:r>
          </a:p>
        </p:txBody>
      </p:sp>
      <p:sp>
        <p:nvSpPr>
          <p:cNvPr id="363578" name="Text Box 58"/>
          <p:cNvSpPr txBox="1">
            <a:spLocks noChangeArrowheads="1"/>
          </p:cNvSpPr>
          <p:nvPr/>
        </p:nvSpPr>
        <p:spPr bwMode="auto">
          <a:xfrm>
            <a:off x="5105400" y="420744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363579" name="Text Box 59"/>
          <p:cNvSpPr txBox="1">
            <a:spLocks noChangeArrowheads="1"/>
          </p:cNvSpPr>
          <p:nvPr/>
        </p:nvSpPr>
        <p:spPr bwMode="auto">
          <a:xfrm>
            <a:off x="5638800" y="435984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6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6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6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6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6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6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6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6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71" grpId="0"/>
      <p:bldP spid="363572" grpId="0"/>
      <p:bldP spid="363573" grpId="0"/>
      <p:bldP spid="363574" grpId="0"/>
      <p:bldP spid="363575" grpId="0"/>
      <p:bldP spid="363576" grpId="0"/>
      <p:bldP spid="363577" grpId="0"/>
      <p:bldP spid="363578" grpId="0"/>
      <p:bldP spid="36357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79512" y="179388"/>
            <a:ext cx="8856984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600" u="sng" dirty="0">
                <a:solidFill>
                  <a:srgbClr val="336699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Step 3: Computing </a:t>
            </a:r>
            <a:r>
              <a:rPr lang="en-US" sz="4600" u="sng" dirty="0" err="1">
                <a:solidFill>
                  <a:srgbClr val="336699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Eulerian</a:t>
            </a:r>
            <a:r>
              <a:rPr lang="en-US" sz="4600" u="sng" dirty="0">
                <a:solidFill>
                  <a:srgbClr val="336699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 Cycle</a:t>
            </a:r>
          </a:p>
          <a:p>
            <a:pPr eaLnBrk="1" hangingPunct="1"/>
            <a:r>
              <a:rPr lang="en-US" sz="2600" dirty="0">
                <a:solidFill>
                  <a:srgbClr val="5F5F5F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            A cycle is one in which each edge visited exactly </a:t>
            </a:r>
            <a:r>
              <a:rPr lang="en-US" sz="2600" dirty="0" smtClean="0">
                <a:solidFill>
                  <a:srgbClr val="5F5F5F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once</a:t>
            </a:r>
            <a:endParaRPr lang="en-US" sz="1800" dirty="0">
              <a:solidFill>
                <a:srgbClr val="336699"/>
              </a:solidFill>
              <a:ea typeface="ヒラギノ角ゴ Pro W3" charset="0"/>
              <a:cs typeface="ヒラギノ角ゴ Pro W3" charset="0"/>
            </a:endParaRPr>
          </a:p>
          <a:p>
            <a:pPr eaLnBrk="1" hangingPunct="1"/>
            <a:r>
              <a:rPr lang="en-US" sz="1800" dirty="0">
                <a:solidFill>
                  <a:srgbClr val="336699"/>
                </a:solidFill>
                <a:ea typeface="ヒラギノ角ゴ Pro W3" charset="0"/>
                <a:cs typeface="ヒラギノ角ゴ Pro W3" charset="0"/>
              </a:rPr>
              <a:t> </a:t>
            </a:r>
          </a:p>
        </p:txBody>
      </p:sp>
      <p:sp>
        <p:nvSpPr>
          <p:cNvPr id="364547" name="Text Box 3"/>
          <p:cNvSpPr txBox="1">
            <a:spLocks noChangeArrowheads="1"/>
          </p:cNvSpPr>
          <p:nvPr/>
        </p:nvSpPr>
        <p:spPr bwMode="auto">
          <a:xfrm>
            <a:off x="430002" y="5735390"/>
            <a:ext cx="856656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 b="1" dirty="0">
                <a:solidFill>
                  <a:srgbClr val="006600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v1 </a:t>
            </a:r>
            <a:r>
              <a:rPr lang="en-US" sz="2200" b="1" dirty="0">
                <a:solidFill>
                  <a:srgbClr val="006600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  <a:sym typeface="Wingdings" charset="0"/>
              </a:rPr>
              <a:t> </a:t>
            </a:r>
            <a:r>
              <a:rPr lang="en-US" sz="2200" b="1" dirty="0">
                <a:solidFill>
                  <a:srgbClr val="006600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v2  </a:t>
            </a:r>
            <a:r>
              <a:rPr lang="en-US" sz="2200" b="1" dirty="0">
                <a:solidFill>
                  <a:srgbClr val="006600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  <a:sym typeface="Wingdings" charset="0"/>
              </a:rPr>
              <a:t> v3  v4 v5  v6  v5  v4  v3 v7 v9 v10 </a:t>
            </a:r>
            <a:r>
              <a:rPr lang="en-US" sz="2200" b="1" dirty="0" smtClean="0">
                <a:solidFill>
                  <a:srgbClr val="006600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  <a:sym typeface="Wingdings" charset="0"/>
              </a:rPr>
              <a:t>v9 </a:t>
            </a:r>
            <a:r>
              <a:rPr lang="en-US" sz="2200" b="1" dirty="0">
                <a:solidFill>
                  <a:srgbClr val="006600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  <a:sym typeface="Wingdings" charset="0"/>
              </a:rPr>
              <a:t>v7v8v7v3v2v1 </a:t>
            </a:r>
            <a:endParaRPr lang="en-US" sz="2200" b="1" dirty="0">
              <a:solidFill>
                <a:srgbClr val="006600"/>
              </a:solidFill>
              <a:latin typeface="Comic Sans MS" panose="030F0702030302020204" pitchFamily="66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2195513" y="3206502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4716463" y="3349377"/>
            <a:ext cx="3603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H="1">
            <a:off x="6804025" y="3277939"/>
            <a:ext cx="3603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4787900" y="4141539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2124075" y="4933702"/>
            <a:ext cx="18002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H="1">
            <a:off x="5867400" y="4214564"/>
            <a:ext cx="7207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6877050" y="4790827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1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6948488" y="3689102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400" b="1">
              <a:ea typeface="ヒラギノ角ゴ Pro W3" charset="0"/>
              <a:cs typeface="ヒラギノ角ゴ Pro W3" charset="0"/>
            </a:endParaRP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6934200" y="3566864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6208713" y="4500314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775325" y="3852614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4572000" y="3544639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1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608263" y="5005139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2392363" y="4212977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3759200" y="3852614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3111500" y="2938214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 flipV="1">
            <a:off x="4716463" y="3349377"/>
            <a:ext cx="360362" cy="7207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 flipV="1">
            <a:off x="5867400" y="4646364"/>
            <a:ext cx="165735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 flipV="1">
            <a:off x="5867400" y="4646364"/>
            <a:ext cx="1657350" cy="50323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4787900" y="4141539"/>
            <a:ext cx="18002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 flipH="1">
            <a:off x="5867400" y="4214564"/>
            <a:ext cx="720725" cy="79216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 flipH="1">
            <a:off x="2133600" y="4176464"/>
            <a:ext cx="865188" cy="6477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>
            <a:off x="2124075" y="4933702"/>
            <a:ext cx="1727200" cy="2159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3200400" y="4176464"/>
            <a:ext cx="1296988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2195513" y="3206502"/>
            <a:ext cx="26638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 flipV="1">
            <a:off x="6804025" y="3349377"/>
            <a:ext cx="360363" cy="57626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7678" name="AutoShape 30"/>
          <p:cNvCxnSpPr>
            <a:cxnSpLocks noChangeShapeType="1"/>
          </p:cNvCxnSpPr>
          <p:nvPr/>
        </p:nvCxnSpPr>
        <p:spPr bwMode="auto">
          <a:xfrm rot="-5400000">
            <a:off x="3499644" y="1657896"/>
            <a:ext cx="28575" cy="2922587"/>
          </a:xfrm>
          <a:prstGeom prst="curvedConnector3">
            <a:avLst>
              <a:gd name="adj1" fmla="val 1050000"/>
            </a:avLst>
          </a:prstGeom>
          <a:noFill/>
          <a:ln w="38100">
            <a:solidFill>
              <a:srgbClr val="3333CC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7679" name="AutoShape 31"/>
          <p:cNvCxnSpPr>
            <a:cxnSpLocks noChangeShapeType="1"/>
          </p:cNvCxnSpPr>
          <p:nvPr/>
        </p:nvCxnSpPr>
        <p:spPr bwMode="auto">
          <a:xfrm rot="5400000">
            <a:off x="4456907" y="3537495"/>
            <a:ext cx="908050" cy="388937"/>
          </a:xfrm>
          <a:prstGeom prst="curvedConnector2">
            <a:avLst/>
          </a:prstGeom>
          <a:noFill/>
          <a:ln w="38100">
            <a:solidFill>
              <a:srgbClr val="33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7680" name="AutoShape 32"/>
          <p:cNvCxnSpPr>
            <a:cxnSpLocks noChangeShapeType="1"/>
          </p:cNvCxnSpPr>
          <p:nvPr/>
        </p:nvCxnSpPr>
        <p:spPr bwMode="auto">
          <a:xfrm rot="5400000" flipH="1">
            <a:off x="3816350" y="3385890"/>
            <a:ext cx="71437" cy="1382712"/>
          </a:xfrm>
          <a:prstGeom prst="curvedConnector3">
            <a:avLst>
              <a:gd name="adj1" fmla="val 286667"/>
            </a:avLst>
          </a:prstGeom>
          <a:noFill/>
          <a:ln w="38100">
            <a:solidFill>
              <a:srgbClr val="3333CC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7681" name="AutoShape 33"/>
          <p:cNvCxnSpPr>
            <a:cxnSpLocks noChangeShapeType="1"/>
          </p:cNvCxnSpPr>
          <p:nvPr/>
        </p:nvCxnSpPr>
        <p:spPr bwMode="auto">
          <a:xfrm rot="10800000" flipV="1">
            <a:off x="1905000" y="4176464"/>
            <a:ext cx="936625" cy="647700"/>
          </a:xfrm>
          <a:prstGeom prst="curvedConnector2">
            <a:avLst/>
          </a:prstGeom>
          <a:noFill/>
          <a:ln w="38100">
            <a:solidFill>
              <a:schemeClr val="accent2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7682" name="AutoShape 34"/>
          <p:cNvCxnSpPr>
            <a:cxnSpLocks noChangeShapeType="1"/>
            <a:endCxn id="27656" idx="1"/>
          </p:cNvCxnSpPr>
          <p:nvPr/>
        </p:nvCxnSpPr>
        <p:spPr bwMode="auto">
          <a:xfrm rot="16200000" flipH="1">
            <a:off x="2944813" y="4170114"/>
            <a:ext cx="114300" cy="1844675"/>
          </a:xfrm>
          <a:prstGeom prst="curvedConnector3">
            <a:avLst>
              <a:gd name="adj1" fmla="val 300000"/>
            </a:avLst>
          </a:prstGeom>
          <a:noFill/>
          <a:ln w="38100">
            <a:solidFill>
              <a:srgbClr val="3333CC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7683" name="AutoShape 35"/>
          <p:cNvCxnSpPr>
            <a:cxnSpLocks noChangeShapeType="1"/>
            <a:endCxn id="27671" idx="1"/>
          </p:cNvCxnSpPr>
          <p:nvPr/>
        </p:nvCxnSpPr>
        <p:spPr bwMode="auto">
          <a:xfrm rot="5400000" flipH="1" flipV="1">
            <a:off x="5594350" y="3320802"/>
            <a:ext cx="144463" cy="1843087"/>
          </a:xfrm>
          <a:prstGeom prst="curvedConnector3">
            <a:avLst>
              <a:gd name="adj1" fmla="val -5"/>
            </a:avLst>
          </a:prstGeom>
          <a:noFill/>
          <a:ln w="38100">
            <a:solidFill>
              <a:srgbClr val="3333CC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7684" name="AutoShape 36"/>
          <p:cNvCxnSpPr>
            <a:cxnSpLocks noChangeShapeType="1"/>
          </p:cNvCxnSpPr>
          <p:nvPr/>
        </p:nvCxnSpPr>
        <p:spPr bwMode="auto">
          <a:xfrm rot="10800000" flipV="1">
            <a:off x="6630988" y="3135064"/>
            <a:ext cx="388937" cy="906463"/>
          </a:xfrm>
          <a:prstGeom prst="curvedConnector2">
            <a:avLst/>
          </a:prstGeom>
          <a:noFill/>
          <a:ln w="38100">
            <a:solidFill>
              <a:srgbClr val="3333CC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7685" name="AutoShape 37"/>
          <p:cNvCxnSpPr>
            <a:cxnSpLocks noChangeShapeType="1"/>
          </p:cNvCxnSpPr>
          <p:nvPr/>
        </p:nvCxnSpPr>
        <p:spPr bwMode="auto">
          <a:xfrm rot="10800000" flipV="1">
            <a:off x="5724525" y="4286002"/>
            <a:ext cx="836613" cy="763587"/>
          </a:xfrm>
          <a:prstGeom prst="curvedConnector2">
            <a:avLst/>
          </a:prstGeom>
          <a:noFill/>
          <a:ln w="38100">
            <a:solidFill>
              <a:srgbClr val="3333CC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7686" name="AutoShape 38"/>
          <p:cNvCxnSpPr>
            <a:cxnSpLocks noChangeShapeType="1"/>
          </p:cNvCxnSpPr>
          <p:nvPr/>
        </p:nvCxnSpPr>
        <p:spPr bwMode="auto">
          <a:xfrm rot="5400000">
            <a:off x="6480175" y="4178052"/>
            <a:ext cx="547687" cy="1627188"/>
          </a:xfrm>
          <a:prstGeom prst="curvedConnector2">
            <a:avLst/>
          </a:prstGeom>
          <a:noFill/>
          <a:ln w="38100">
            <a:solidFill>
              <a:srgbClr val="3333CC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64583" name="Line 39"/>
          <p:cNvSpPr>
            <a:spLocks noChangeShapeType="1"/>
          </p:cNvSpPr>
          <p:nvPr/>
        </p:nvSpPr>
        <p:spPr bwMode="auto">
          <a:xfrm>
            <a:off x="2209800" y="3185864"/>
            <a:ext cx="2663825" cy="0"/>
          </a:xfrm>
          <a:prstGeom prst="line">
            <a:avLst/>
          </a:prstGeom>
          <a:noFill/>
          <a:ln w="5715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4584" name="Line 40"/>
          <p:cNvSpPr>
            <a:spLocks noChangeShapeType="1"/>
          </p:cNvSpPr>
          <p:nvPr/>
        </p:nvSpPr>
        <p:spPr bwMode="auto">
          <a:xfrm flipH="1">
            <a:off x="4716463" y="3349377"/>
            <a:ext cx="360362" cy="720725"/>
          </a:xfrm>
          <a:prstGeom prst="line">
            <a:avLst/>
          </a:prstGeom>
          <a:noFill/>
          <a:ln w="3810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4585" name="Line 41"/>
          <p:cNvSpPr>
            <a:spLocks noChangeShapeType="1"/>
          </p:cNvSpPr>
          <p:nvPr/>
        </p:nvSpPr>
        <p:spPr bwMode="auto">
          <a:xfrm flipH="1" flipV="1">
            <a:off x="3276600" y="4176464"/>
            <a:ext cx="1143000" cy="0"/>
          </a:xfrm>
          <a:prstGeom prst="line">
            <a:avLst/>
          </a:prstGeom>
          <a:noFill/>
          <a:ln w="5715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4586" name="Line 42"/>
          <p:cNvSpPr>
            <a:spLocks noChangeShapeType="1"/>
          </p:cNvSpPr>
          <p:nvPr/>
        </p:nvSpPr>
        <p:spPr bwMode="auto">
          <a:xfrm flipH="1">
            <a:off x="2133600" y="4176464"/>
            <a:ext cx="865188" cy="647700"/>
          </a:xfrm>
          <a:prstGeom prst="line">
            <a:avLst/>
          </a:prstGeom>
          <a:noFill/>
          <a:ln w="38100">
            <a:pattFill prst="plaid">
              <a:fgClr>
                <a:srgbClr val="FF0066"/>
              </a:fgClr>
              <a:bgClr>
                <a:srgbClr val="B2B2B2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4587" name="Line 43"/>
          <p:cNvSpPr>
            <a:spLocks noChangeShapeType="1"/>
          </p:cNvSpPr>
          <p:nvPr/>
        </p:nvSpPr>
        <p:spPr bwMode="auto">
          <a:xfrm>
            <a:off x="2124075" y="4933702"/>
            <a:ext cx="1800225" cy="215900"/>
          </a:xfrm>
          <a:prstGeom prst="line">
            <a:avLst/>
          </a:prstGeom>
          <a:noFill/>
          <a:ln w="3810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64588" name="AutoShape 44"/>
          <p:cNvCxnSpPr>
            <a:cxnSpLocks noChangeShapeType="1"/>
          </p:cNvCxnSpPr>
          <p:nvPr/>
        </p:nvCxnSpPr>
        <p:spPr bwMode="auto">
          <a:xfrm rot="16200000" flipV="1">
            <a:off x="2886869" y="4170908"/>
            <a:ext cx="215900" cy="1887538"/>
          </a:xfrm>
          <a:prstGeom prst="curvedConnector3">
            <a:avLst>
              <a:gd name="adj1" fmla="val -71324"/>
            </a:avLst>
          </a:prstGeom>
          <a:noFill/>
          <a:ln w="5715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64589" name="AutoShape 45"/>
          <p:cNvCxnSpPr>
            <a:cxnSpLocks noChangeShapeType="1"/>
          </p:cNvCxnSpPr>
          <p:nvPr/>
        </p:nvCxnSpPr>
        <p:spPr bwMode="auto">
          <a:xfrm rot="-5400000">
            <a:off x="2049463" y="4032001"/>
            <a:ext cx="647700" cy="936625"/>
          </a:xfrm>
          <a:prstGeom prst="curvedConnector2">
            <a:avLst/>
          </a:prstGeom>
          <a:noFill/>
          <a:ln w="38100">
            <a:pattFill prst="plaid">
              <a:fgClr>
                <a:srgbClr val="FF0066"/>
              </a:fgClr>
              <a:bgClr>
                <a:srgbClr val="B2B2B2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64590" name="AutoShape 46"/>
          <p:cNvCxnSpPr>
            <a:cxnSpLocks noChangeShapeType="1"/>
          </p:cNvCxnSpPr>
          <p:nvPr/>
        </p:nvCxnSpPr>
        <p:spPr bwMode="auto">
          <a:xfrm rot="5400000" flipV="1">
            <a:off x="3779838" y="3368426"/>
            <a:ext cx="71438" cy="1382713"/>
          </a:xfrm>
          <a:prstGeom prst="curvedConnector3">
            <a:avLst>
              <a:gd name="adj1" fmla="val -146671"/>
            </a:avLst>
          </a:prstGeom>
          <a:noFill/>
          <a:ln w="3810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64591" name="Line 47"/>
          <p:cNvSpPr>
            <a:spLocks noChangeShapeType="1"/>
          </p:cNvSpPr>
          <p:nvPr/>
        </p:nvSpPr>
        <p:spPr bwMode="auto">
          <a:xfrm>
            <a:off x="4787900" y="4141539"/>
            <a:ext cx="1800225" cy="0"/>
          </a:xfrm>
          <a:prstGeom prst="line">
            <a:avLst/>
          </a:prstGeom>
          <a:noFill/>
          <a:ln w="5715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4592" name="Line 48"/>
          <p:cNvSpPr>
            <a:spLocks noChangeShapeType="1"/>
          </p:cNvSpPr>
          <p:nvPr/>
        </p:nvSpPr>
        <p:spPr bwMode="auto">
          <a:xfrm flipH="1">
            <a:off x="5795963" y="4214564"/>
            <a:ext cx="792162" cy="863600"/>
          </a:xfrm>
          <a:prstGeom prst="line">
            <a:avLst/>
          </a:prstGeom>
          <a:noFill/>
          <a:ln w="3810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4593" name="Line 49"/>
          <p:cNvSpPr>
            <a:spLocks noChangeShapeType="1"/>
          </p:cNvSpPr>
          <p:nvPr/>
        </p:nvSpPr>
        <p:spPr bwMode="auto">
          <a:xfrm flipV="1">
            <a:off x="5867400" y="4646364"/>
            <a:ext cx="1657350" cy="503238"/>
          </a:xfrm>
          <a:prstGeom prst="line">
            <a:avLst/>
          </a:prstGeom>
          <a:noFill/>
          <a:ln w="5715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64594" name="AutoShape 50"/>
          <p:cNvCxnSpPr>
            <a:cxnSpLocks noChangeShapeType="1"/>
          </p:cNvCxnSpPr>
          <p:nvPr/>
        </p:nvCxnSpPr>
        <p:spPr bwMode="auto">
          <a:xfrm rot="5400000">
            <a:off x="6407944" y="4178846"/>
            <a:ext cx="476250" cy="1700212"/>
          </a:xfrm>
          <a:prstGeom prst="curvedConnector2">
            <a:avLst/>
          </a:prstGeom>
          <a:noFill/>
          <a:ln w="3810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64595" name="AutoShape 51"/>
          <p:cNvCxnSpPr>
            <a:cxnSpLocks noChangeShapeType="1"/>
          </p:cNvCxnSpPr>
          <p:nvPr/>
        </p:nvCxnSpPr>
        <p:spPr bwMode="auto">
          <a:xfrm rot="-5400000">
            <a:off x="5715000" y="4252664"/>
            <a:ext cx="863600" cy="863600"/>
          </a:xfrm>
          <a:prstGeom prst="curvedConnector2">
            <a:avLst/>
          </a:prstGeom>
          <a:noFill/>
          <a:ln w="5715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64596" name="Line 52"/>
          <p:cNvSpPr>
            <a:spLocks noChangeShapeType="1"/>
          </p:cNvSpPr>
          <p:nvPr/>
        </p:nvSpPr>
        <p:spPr bwMode="auto">
          <a:xfrm flipV="1">
            <a:off x="6732588" y="3277939"/>
            <a:ext cx="431800" cy="720725"/>
          </a:xfrm>
          <a:prstGeom prst="line">
            <a:avLst/>
          </a:prstGeom>
          <a:noFill/>
          <a:ln w="5715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64597" name="AutoShape 53"/>
          <p:cNvCxnSpPr>
            <a:cxnSpLocks noChangeShapeType="1"/>
          </p:cNvCxnSpPr>
          <p:nvPr/>
        </p:nvCxnSpPr>
        <p:spPr bwMode="auto">
          <a:xfrm rot="10800000" flipV="1">
            <a:off x="6630988" y="3135064"/>
            <a:ext cx="388937" cy="906463"/>
          </a:xfrm>
          <a:prstGeom prst="curvedConnector2">
            <a:avLst/>
          </a:prstGeom>
          <a:noFill/>
          <a:ln w="3810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64598" name="Line 54"/>
          <p:cNvSpPr>
            <a:spLocks noChangeShapeType="1"/>
          </p:cNvSpPr>
          <p:nvPr/>
        </p:nvSpPr>
        <p:spPr bwMode="auto">
          <a:xfrm flipH="1">
            <a:off x="4800600" y="4252664"/>
            <a:ext cx="1800225" cy="76200"/>
          </a:xfrm>
          <a:prstGeom prst="line">
            <a:avLst/>
          </a:prstGeom>
          <a:noFill/>
          <a:ln w="5715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64599" name="AutoShape 55"/>
          <p:cNvCxnSpPr>
            <a:cxnSpLocks noChangeShapeType="1"/>
          </p:cNvCxnSpPr>
          <p:nvPr/>
        </p:nvCxnSpPr>
        <p:spPr bwMode="auto">
          <a:xfrm rot="-5400000">
            <a:off x="4563269" y="3574008"/>
            <a:ext cx="782637" cy="333375"/>
          </a:xfrm>
          <a:prstGeom prst="curvedConnector3">
            <a:avLst>
              <a:gd name="adj1" fmla="val 14194"/>
            </a:avLst>
          </a:prstGeom>
          <a:noFill/>
          <a:ln w="3810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64600" name="AutoShape 56"/>
          <p:cNvCxnSpPr>
            <a:cxnSpLocks noChangeShapeType="1"/>
          </p:cNvCxnSpPr>
          <p:nvPr/>
        </p:nvCxnSpPr>
        <p:spPr bwMode="auto">
          <a:xfrm rot="-5400000" flipH="1" flipV="1">
            <a:off x="3499644" y="1657896"/>
            <a:ext cx="28575" cy="2922587"/>
          </a:xfrm>
          <a:prstGeom prst="curvedConnector3">
            <a:avLst>
              <a:gd name="adj1" fmla="val -950000"/>
            </a:avLst>
          </a:prstGeom>
          <a:noFill/>
          <a:ln w="3810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7705" name="AutoShape 57"/>
          <p:cNvSpPr>
            <a:spLocks noChangeArrowheads="1"/>
          </p:cNvSpPr>
          <p:nvPr/>
        </p:nvSpPr>
        <p:spPr bwMode="auto">
          <a:xfrm>
            <a:off x="1676400" y="4786064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V5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7706" name="AutoShape 58"/>
          <p:cNvSpPr>
            <a:spLocks noChangeArrowheads="1"/>
          </p:cNvSpPr>
          <p:nvPr/>
        </p:nvSpPr>
        <p:spPr bwMode="auto">
          <a:xfrm>
            <a:off x="3886200" y="5014664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V6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7707" name="AutoShape 59"/>
          <p:cNvSpPr>
            <a:spLocks noChangeArrowheads="1"/>
          </p:cNvSpPr>
          <p:nvPr/>
        </p:nvSpPr>
        <p:spPr bwMode="auto">
          <a:xfrm>
            <a:off x="2819400" y="4024064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V4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7708" name="AutoShape 60"/>
          <p:cNvSpPr>
            <a:spLocks noChangeArrowheads="1"/>
          </p:cNvSpPr>
          <p:nvPr/>
        </p:nvSpPr>
        <p:spPr bwMode="auto">
          <a:xfrm>
            <a:off x="4419600" y="4100264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V3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7709" name="AutoShape 61"/>
          <p:cNvSpPr>
            <a:spLocks noChangeArrowheads="1"/>
          </p:cNvSpPr>
          <p:nvPr/>
        </p:nvSpPr>
        <p:spPr bwMode="auto">
          <a:xfrm>
            <a:off x="1752600" y="3109664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V1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7710" name="AutoShape 62"/>
          <p:cNvSpPr>
            <a:spLocks noChangeArrowheads="1"/>
          </p:cNvSpPr>
          <p:nvPr/>
        </p:nvSpPr>
        <p:spPr bwMode="auto">
          <a:xfrm>
            <a:off x="4876800" y="3033464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V2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7711" name="AutoShape 63"/>
          <p:cNvSpPr>
            <a:spLocks noChangeArrowheads="1"/>
          </p:cNvSpPr>
          <p:nvPr/>
        </p:nvSpPr>
        <p:spPr bwMode="auto">
          <a:xfrm>
            <a:off x="7010400" y="3033464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V8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7712" name="AutoShape 64"/>
          <p:cNvSpPr>
            <a:spLocks noChangeArrowheads="1"/>
          </p:cNvSpPr>
          <p:nvPr/>
        </p:nvSpPr>
        <p:spPr bwMode="auto">
          <a:xfrm>
            <a:off x="6553200" y="3947864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V7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7713" name="AutoShape 65"/>
          <p:cNvSpPr>
            <a:spLocks noChangeArrowheads="1"/>
          </p:cNvSpPr>
          <p:nvPr/>
        </p:nvSpPr>
        <p:spPr bwMode="auto">
          <a:xfrm>
            <a:off x="7467600" y="4557464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V10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7714" name="AutoShape 66"/>
          <p:cNvSpPr>
            <a:spLocks noChangeArrowheads="1"/>
          </p:cNvSpPr>
          <p:nvPr/>
        </p:nvSpPr>
        <p:spPr bwMode="auto">
          <a:xfrm>
            <a:off x="5410200" y="5014664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V9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7715" name="Text Box 67"/>
          <p:cNvSpPr txBox="1">
            <a:spLocks noChangeArrowheads="1"/>
          </p:cNvSpPr>
          <p:nvPr/>
        </p:nvSpPr>
        <p:spPr bwMode="auto">
          <a:xfrm>
            <a:off x="3200400" y="2500064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27716" name="Text Box 68"/>
          <p:cNvSpPr txBox="1">
            <a:spLocks noChangeArrowheads="1"/>
          </p:cNvSpPr>
          <p:nvPr/>
        </p:nvSpPr>
        <p:spPr bwMode="auto">
          <a:xfrm>
            <a:off x="5029200" y="3566864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1</a:t>
            </a:r>
          </a:p>
        </p:txBody>
      </p:sp>
      <p:sp>
        <p:nvSpPr>
          <p:cNvPr id="27717" name="Text Box 69"/>
          <p:cNvSpPr txBox="1">
            <a:spLocks noChangeArrowheads="1"/>
          </p:cNvSpPr>
          <p:nvPr/>
        </p:nvSpPr>
        <p:spPr bwMode="auto">
          <a:xfrm>
            <a:off x="6477000" y="3109664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27718" name="Text Box 70"/>
          <p:cNvSpPr txBox="1">
            <a:spLocks noChangeArrowheads="1"/>
          </p:cNvSpPr>
          <p:nvPr/>
        </p:nvSpPr>
        <p:spPr bwMode="auto">
          <a:xfrm>
            <a:off x="1981200" y="4024064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27719" name="Text Box 71"/>
          <p:cNvSpPr txBox="1">
            <a:spLocks noChangeArrowheads="1"/>
          </p:cNvSpPr>
          <p:nvPr/>
        </p:nvSpPr>
        <p:spPr bwMode="auto">
          <a:xfrm>
            <a:off x="3124200" y="5319464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27720" name="Text Box 72"/>
          <p:cNvSpPr txBox="1">
            <a:spLocks noChangeArrowheads="1"/>
          </p:cNvSpPr>
          <p:nvPr/>
        </p:nvSpPr>
        <p:spPr bwMode="auto">
          <a:xfrm>
            <a:off x="3581400" y="3566864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27721" name="Text Box 73"/>
          <p:cNvSpPr txBox="1">
            <a:spLocks noChangeArrowheads="1"/>
          </p:cNvSpPr>
          <p:nvPr/>
        </p:nvSpPr>
        <p:spPr bwMode="auto">
          <a:xfrm>
            <a:off x="5105400" y="4252664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27722" name="Text Box 74"/>
          <p:cNvSpPr txBox="1">
            <a:spLocks noChangeArrowheads="1"/>
          </p:cNvSpPr>
          <p:nvPr/>
        </p:nvSpPr>
        <p:spPr bwMode="auto">
          <a:xfrm>
            <a:off x="6705600" y="4557464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1</a:t>
            </a:r>
          </a:p>
        </p:txBody>
      </p:sp>
      <p:sp>
        <p:nvSpPr>
          <p:cNvPr id="27723" name="Text Box 75"/>
          <p:cNvSpPr txBox="1">
            <a:spLocks noChangeArrowheads="1"/>
          </p:cNvSpPr>
          <p:nvPr/>
        </p:nvSpPr>
        <p:spPr bwMode="auto">
          <a:xfrm>
            <a:off x="5638800" y="4481264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6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6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6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6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6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6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6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6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6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83" grpId="0" animBg="1"/>
      <p:bldP spid="364584" grpId="0" animBg="1"/>
      <p:bldP spid="364585" grpId="0" animBg="1"/>
      <p:bldP spid="364586" grpId="0" animBg="1"/>
      <p:bldP spid="364587" grpId="0" animBg="1"/>
      <p:bldP spid="364591" grpId="0" animBg="1"/>
      <p:bldP spid="364592" grpId="0" animBg="1"/>
      <p:bldP spid="364593" grpId="0" animBg="1"/>
      <p:bldP spid="364596" grpId="0" animBg="1"/>
      <p:bldP spid="36459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510932" y="114242"/>
            <a:ext cx="8453556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600" u="sng" dirty="0">
                <a:solidFill>
                  <a:srgbClr val="336699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Step 4: Computing solution for TSP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401565" y="6019913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ea typeface="ヒラギノ角ゴ Pro W3" charset="0"/>
              <a:cs typeface="ヒラギノ角ゴ Pro W3" charset="0"/>
            </a:endParaRP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2430265" y="2471851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3438327" y="3406888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H="1">
            <a:off x="4951215" y="2614726"/>
            <a:ext cx="3603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H="1">
            <a:off x="7038777" y="2543288"/>
            <a:ext cx="3603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2358827" y="4199051"/>
            <a:ext cx="18002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2285802" y="3479913"/>
            <a:ext cx="8651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6102152" y="3479913"/>
            <a:ext cx="7207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7016552" y="3822813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1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7183240" y="2954451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400" b="1">
              <a:ea typeface="ヒラギノ角ゴ Pro W3" charset="0"/>
              <a:cs typeface="ヒラギノ角ゴ Pro W3" charset="0"/>
            </a:endParaRP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7162602" y="2757601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6559352" y="3746613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6010077" y="3117963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4806752" y="280998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1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2843015" y="427048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2627115" y="3478326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3993952" y="3117963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3346252" y="220356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 flipV="1">
            <a:off x="6102152" y="3911713"/>
            <a:ext cx="165735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2430265" y="2471851"/>
            <a:ext cx="2663825" cy="0"/>
          </a:xfrm>
          <a:prstGeom prst="line">
            <a:avLst/>
          </a:prstGeom>
          <a:noFill/>
          <a:ln w="5715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 flipH="1">
            <a:off x="4951215" y="2614726"/>
            <a:ext cx="360362" cy="720725"/>
          </a:xfrm>
          <a:prstGeom prst="line">
            <a:avLst/>
          </a:prstGeom>
          <a:noFill/>
          <a:ln w="3810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 flipH="1">
            <a:off x="3438327" y="3406888"/>
            <a:ext cx="1296988" cy="0"/>
          </a:xfrm>
          <a:prstGeom prst="line">
            <a:avLst/>
          </a:prstGeom>
          <a:noFill/>
          <a:ln w="3810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 flipH="1">
            <a:off x="2285802" y="3479913"/>
            <a:ext cx="865188" cy="647700"/>
          </a:xfrm>
          <a:prstGeom prst="line">
            <a:avLst/>
          </a:prstGeom>
          <a:noFill/>
          <a:ln w="3810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2358827" y="4199051"/>
            <a:ext cx="1800225" cy="215900"/>
          </a:xfrm>
          <a:prstGeom prst="line">
            <a:avLst/>
          </a:prstGeom>
          <a:noFill/>
          <a:ln w="3810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8699" name="AutoShape 27"/>
          <p:cNvCxnSpPr>
            <a:cxnSpLocks noChangeShapeType="1"/>
          </p:cNvCxnSpPr>
          <p:nvPr/>
        </p:nvCxnSpPr>
        <p:spPr bwMode="auto">
          <a:xfrm rot="16200000" flipV="1">
            <a:off x="3121621" y="3436257"/>
            <a:ext cx="215900" cy="1887538"/>
          </a:xfrm>
          <a:prstGeom prst="curvedConnector3">
            <a:avLst>
              <a:gd name="adj1" fmla="val -71324"/>
            </a:avLst>
          </a:prstGeom>
          <a:noFill/>
          <a:ln w="5715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700" name="AutoShape 28"/>
          <p:cNvCxnSpPr>
            <a:cxnSpLocks noChangeShapeType="1"/>
          </p:cNvCxnSpPr>
          <p:nvPr/>
        </p:nvCxnSpPr>
        <p:spPr bwMode="auto">
          <a:xfrm rot="-5400000">
            <a:off x="2358828" y="3262425"/>
            <a:ext cx="647700" cy="936625"/>
          </a:xfrm>
          <a:prstGeom prst="curvedConnector2">
            <a:avLst/>
          </a:prstGeom>
          <a:noFill/>
          <a:ln w="3810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701" name="AutoShape 29"/>
          <p:cNvCxnSpPr>
            <a:cxnSpLocks noChangeShapeType="1"/>
          </p:cNvCxnSpPr>
          <p:nvPr/>
        </p:nvCxnSpPr>
        <p:spPr bwMode="auto">
          <a:xfrm rot="5400000" flipV="1">
            <a:off x="4022527" y="2608376"/>
            <a:ext cx="71438" cy="1382712"/>
          </a:xfrm>
          <a:prstGeom prst="curvedConnector3">
            <a:avLst>
              <a:gd name="adj1" fmla="val -195560"/>
            </a:avLst>
          </a:prstGeom>
          <a:noFill/>
          <a:ln w="3810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5035352" y="3441813"/>
            <a:ext cx="1800225" cy="0"/>
          </a:xfrm>
          <a:prstGeom prst="line">
            <a:avLst/>
          </a:prstGeom>
          <a:noFill/>
          <a:ln w="3810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 flipH="1">
            <a:off x="6030715" y="3479913"/>
            <a:ext cx="792162" cy="863600"/>
          </a:xfrm>
          <a:prstGeom prst="line">
            <a:avLst/>
          </a:prstGeom>
          <a:noFill/>
          <a:ln w="3810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 flipV="1">
            <a:off x="6102152" y="3911713"/>
            <a:ext cx="1657350" cy="503238"/>
          </a:xfrm>
          <a:prstGeom prst="line">
            <a:avLst/>
          </a:prstGeom>
          <a:noFill/>
          <a:ln w="5715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8705" name="AutoShape 33"/>
          <p:cNvCxnSpPr>
            <a:cxnSpLocks noChangeShapeType="1"/>
          </p:cNvCxnSpPr>
          <p:nvPr/>
        </p:nvCxnSpPr>
        <p:spPr bwMode="auto">
          <a:xfrm rot="5400000">
            <a:off x="6642696" y="3444195"/>
            <a:ext cx="476250" cy="1700212"/>
          </a:xfrm>
          <a:prstGeom prst="curvedConnector2">
            <a:avLst/>
          </a:prstGeom>
          <a:noFill/>
          <a:ln w="3810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706" name="AutoShape 34"/>
          <p:cNvCxnSpPr>
            <a:cxnSpLocks noChangeShapeType="1"/>
          </p:cNvCxnSpPr>
          <p:nvPr/>
        </p:nvCxnSpPr>
        <p:spPr bwMode="auto">
          <a:xfrm rot="-5400000">
            <a:off x="5886252" y="3551351"/>
            <a:ext cx="863600" cy="863600"/>
          </a:xfrm>
          <a:prstGeom prst="curvedConnector2">
            <a:avLst/>
          </a:prstGeom>
          <a:noFill/>
          <a:ln w="3810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8707" name="Line 35"/>
          <p:cNvSpPr>
            <a:spLocks noChangeShapeType="1"/>
          </p:cNvSpPr>
          <p:nvPr/>
        </p:nvSpPr>
        <p:spPr bwMode="auto">
          <a:xfrm flipV="1">
            <a:off x="6967340" y="2543288"/>
            <a:ext cx="431800" cy="720725"/>
          </a:xfrm>
          <a:prstGeom prst="line">
            <a:avLst/>
          </a:prstGeom>
          <a:noFill/>
          <a:ln w="5715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8708" name="AutoShape 36"/>
          <p:cNvCxnSpPr>
            <a:cxnSpLocks noChangeShapeType="1"/>
          </p:cNvCxnSpPr>
          <p:nvPr/>
        </p:nvCxnSpPr>
        <p:spPr bwMode="auto">
          <a:xfrm rot="10800000" flipV="1">
            <a:off x="6822877" y="2398826"/>
            <a:ext cx="388938" cy="906462"/>
          </a:xfrm>
          <a:prstGeom prst="curvedConnector2">
            <a:avLst/>
          </a:prstGeom>
          <a:noFill/>
          <a:ln w="3810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8709" name="Line 37"/>
          <p:cNvSpPr>
            <a:spLocks noChangeShapeType="1"/>
          </p:cNvSpPr>
          <p:nvPr/>
        </p:nvSpPr>
        <p:spPr bwMode="auto">
          <a:xfrm flipH="1">
            <a:off x="4951215" y="3479913"/>
            <a:ext cx="1800225" cy="142875"/>
          </a:xfrm>
          <a:prstGeom prst="line">
            <a:avLst/>
          </a:prstGeom>
          <a:noFill/>
          <a:ln w="3810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8710" name="AutoShape 38"/>
          <p:cNvCxnSpPr>
            <a:cxnSpLocks noChangeShapeType="1"/>
          </p:cNvCxnSpPr>
          <p:nvPr/>
        </p:nvCxnSpPr>
        <p:spPr bwMode="auto">
          <a:xfrm rot="-5400000">
            <a:off x="4798021" y="2839357"/>
            <a:ext cx="782637" cy="333375"/>
          </a:xfrm>
          <a:prstGeom prst="curvedConnector3">
            <a:avLst>
              <a:gd name="adj1" fmla="val 19065"/>
            </a:avLst>
          </a:prstGeom>
          <a:noFill/>
          <a:ln w="3810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711" name="AutoShape 39"/>
          <p:cNvCxnSpPr>
            <a:cxnSpLocks noChangeShapeType="1"/>
          </p:cNvCxnSpPr>
          <p:nvPr/>
        </p:nvCxnSpPr>
        <p:spPr bwMode="auto">
          <a:xfrm rot="-5400000" flipH="1" flipV="1">
            <a:off x="3734396" y="923245"/>
            <a:ext cx="28575" cy="2922587"/>
          </a:xfrm>
          <a:prstGeom prst="curvedConnector3">
            <a:avLst>
              <a:gd name="adj1" fmla="val -950000"/>
            </a:avLst>
          </a:prstGeom>
          <a:noFill/>
          <a:ln w="38100">
            <a:pattFill prst="plaid">
              <a:fgClr>
                <a:srgbClr val="FF0066"/>
              </a:fgClr>
              <a:bgClr>
                <a:srgbClr val="DDDDDD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65608" name="Line 40"/>
          <p:cNvSpPr>
            <a:spLocks noChangeShapeType="1"/>
          </p:cNvSpPr>
          <p:nvPr/>
        </p:nvSpPr>
        <p:spPr bwMode="auto">
          <a:xfrm>
            <a:off x="2430265" y="2543288"/>
            <a:ext cx="2592387" cy="0"/>
          </a:xfrm>
          <a:prstGeom prst="line">
            <a:avLst/>
          </a:prstGeom>
          <a:noFill/>
          <a:ln w="57150">
            <a:pattFill prst="lgConfetti">
              <a:fgClr>
                <a:srgbClr val="66FF66"/>
              </a:fgClr>
              <a:bgClr>
                <a:srgbClr val="666699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609" name="Line 41"/>
          <p:cNvSpPr>
            <a:spLocks noChangeShapeType="1"/>
          </p:cNvSpPr>
          <p:nvPr/>
        </p:nvSpPr>
        <p:spPr bwMode="auto">
          <a:xfrm flipH="1">
            <a:off x="4882952" y="2614726"/>
            <a:ext cx="355600" cy="750887"/>
          </a:xfrm>
          <a:prstGeom prst="line">
            <a:avLst/>
          </a:prstGeom>
          <a:noFill/>
          <a:ln w="57150">
            <a:pattFill prst="lgConfetti">
              <a:fgClr>
                <a:srgbClr val="666699"/>
              </a:fgClr>
              <a:bgClr>
                <a:srgbClr val="66FF66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610" name="Line 42"/>
          <p:cNvSpPr>
            <a:spLocks noChangeShapeType="1"/>
          </p:cNvSpPr>
          <p:nvPr/>
        </p:nvSpPr>
        <p:spPr bwMode="auto">
          <a:xfrm flipH="1">
            <a:off x="3438327" y="3479913"/>
            <a:ext cx="1296988" cy="0"/>
          </a:xfrm>
          <a:prstGeom prst="line">
            <a:avLst/>
          </a:prstGeom>
          <a:noFill/>
          <a:ln w="57150">
            <a:pattFill prst="lgConfetti">
              <a:fgClr>
                <a:srgbClr val="666699"/>
              </a:fgClr>
              <a:bgClr>
                <a:srgbClr val="66FF66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611" name="Line 43"/>
          <p:cNvSpPr>
            <a:spLocks noChangeShapeType="1"/>
          </p:cNvSpPr>
          <p:nvPr/>
        </p:nvSpPr>
        <p:spPr bwMode="auto">
          <a:xfrm flipH="1">
            <a:off x="2358827" y="3551351"/>
            <a:ext cx="792163" cy="647700"/>
          </a:xfrm>
          <a:prstGeom prst="line">
            <a:avLst/>
          </a:prstGeom>
          <a:noFill/>
          <a:ln w="57150">
            <a:pattFill prst="lgConfetti">
              <a:fgClr>
                <a:srgbClr val="666699"/>
              </a:fgClr>
              <a:bgClr>
                <a:srgbClr val="66FF66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612" name="Line 44"/>
          <p:cNvSpPr>
            <a:spLocks noChangeShapeType="1"/>
          </p:cNvSpPr>
          <p:nvPr/>
        </p:nvSpPr>
        <p:spPr bwMode="auto">
          <a:xfrm>
            <a:off x="2358827" y="4272076"/>
            <a:ext cx="1727200" cy="215900"/>
          </a:xfrm>
          <a:prstGeom prst="line">
            <a:avLst/>
          </a:prstGeom>
          <a:noFill/>
          <a:ln w="57150">
            <a:pattFill prst="lgConfetti">
              <a:fgClr>
                <a:srgbClr val="666699"/>
              </a:fgClr>
              <a:bgClr>
                <a:srgbClr val="66FF66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613" name="Line 45"/>
          <p:cNvSpPr>
            <a:spLocks noChangeShapeType="1"/>
          </p:cNvSpPr>
          <p:nvPr/>
        </p:nvSpPr>
        <p:spPr bwMode="auto">
          <a:xfrm flipV="1">
            <a:off x="4446390" y="3518013"/>
            <a:ext cx="2341562" cy="752475"/>
          </a:xfrm>
          <a:prstGeom prst="line">
            <a:avLst/>
          </a:prstGeom>
          <a:noFill/>
          <a:ln w="57150">
            <a:pattFill prst="lgConfetti">
              <a:fgClr>
                <a:srgbClr val="666699"/>
              </a:fgClr>
              <a:bgClr>
                <a:srgbClr val="66FF66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614" name="Line 46"/>
          <p:cNvSpPr>
            <a:spLocks noChangeShapeType="1"/>
          </p:cNvSpPr>
          <p:nvPr/>
        </p:nvSpPr>
        <p:spPr bwMode="auto">
          <a:xfrm flipH="1">
            <a:off x="6102152" y="3551351"/>
            <a:ext cx="720725" cy="792162"/>
          </a:xfrm>
          <a:prstGeom prst="line">
            <a:avLst/>
          </a:prstGeom>
          <a:noFill/>
          <a:ln w="57150">
            <a:pattFill prst="lgConfetti">
              <a:fgClr>
                <a:srgbClr val="666699"/>
              </a:fgClr>
              <a:bgClr>
                <a:srgbClr val="66FF66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615" name="Line 47"/>
          <p:cNvSpPr>
            <a:spLocks noChangeShapeType="1"/>
          </p:cNvSpPr>
          <p:nvPr/>
        </p:nvSpPr>
        <p:spPr bwMode="auto">
          <a:xfrm flipV="1">
            <a:off x="6102152" y="3975213"/>
            <a:ext cx="1655763" cy="449263"/>
          </a:xfrm>
          <a:prstGeom prst="line">
            <a:avLst/>
          </a:prstGeom>
          <a:noFill/>
          <a:ln w="57150">
            <a:pattFill prst="lgConfetti">
              <a:fgClr>
                <a:srgbClr val="666699"/>
              </a:fgClr>
              <a:bgClr>
                <a:srgbClr val="66FF66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616" name="Line 48"/>
          <p:cNvSpPr>
            <a:spLocks noChangeShapeType="1"/>
          </p:cNvSpPr>
          <p:nvPr/>
        </p:nvSpPr>
        <p:spPr bwMode="auto">
          <a:xfrm flipH="1" flipV="1">
            <a:off x="7543602" y="2471851"/>
            <a:ext cx="358775" cy="1223962"/>
          </a:xfrm>
          <a:prstGeom prst="line">
            <a:avLst/>
          </a:prstGeom>
          <a:noFill/>
          <a:ln w="57150">
            <a:pattFill prst="lgConfetti">
              <a:fgClr>
                <a:srgbClr val="666699"/>
              </a:fgClr>
              <a:bgClr>
                <a:srgbClr val="66FF66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65617" name="AutoShape 49"/>
          <p:cNvCxnSpPr>
            <a:cxnSpLocks noChangeShapeType="1"/>
          </p:cNvCxnSpPr>
          <p:nvPr/>
        </p:nvCxnSpPr>
        <p:spPr bwMode="auto">
          <a:xfrm rot="-5400000" flipH="1" flipV="1">
            <a:off x="4771827" y="-228486"/>
            <a:ext cx="142875" cy="5111750"/>
          </a:xfrm>
          <a:prstGeom prst="curvedConnector3">
            <a:avLst>
              <a:gd name="adj1" fmla="val -293333"/>
            </a:avLst>
          </a:prstGeom>
          <a:noFill/>
          <a:ln w="57150">
            <a:pattFill prst="lgConfetti">
              <a:fgClr>
                <a:srgbClr val="666699"/>
              </a:fgClr>
              <a:bgClr>
                <a:srgbClr val="66FF66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8722" name="AutoShape 50"/>
          <p:cNvSpPr>
            <a:spLocks noChangeArrowheads="1"/>
          </p:cNvSpPr>
          <p:nvPr/>
        </p:nvSpPr>
        <p:spPr bwMode="auto">
          <a:xfrm>
            <a:off x="3054152" y="3289413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V4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8723" name="AutoShape 51"/>
          <p:cNvSpPr>
            <a:spLocks noChangeArrowheads="1"/>
          </p:cNvSpPr>
          <p:nvPr/>
        </p:nvSpPr>
        <p:spPr bwMode="auto">
          <a:xfrm>
            <a:off x="5644952" y="4280013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V9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8724" name="AutoShape 52"/>
          <p:cNvSpPr>
            <a:spLocks noChangeArrowheads="1"/>
          </p:cNvSpPr>
          <p:nvPr/>
        </p:nvSpPr>
        <p:spPr bwMode="auto">
          <a:xfrm>
            <a:off x="7702352" y="3670413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V10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8725" name="AutoShape 53"/>
          <p:cNvSpPr>
            <a:spLocks noChangeArrowheads="1"/>
          </p:cNvSpPr>
          <p:nvPr/>
        </p:nvSpPr>
        <p:spPr bwMode="auto">
          <a:xfrm>
            <a:off x="4120952" y="4280013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V6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8726" name="AutoShape 54"/>
          <p:cNvSpPr>
            <a:spLocks noChangeArrowheads="1"/>
          </p:cNvSpPr>
          <p:nvPr/>
        </p:nvSpPr>
        <p:spPr bwMode="auto">
          <a:xfrm>
            <a:off x="7168952" y="2222613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V8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8727" name="AutoShape 55"/>
          <p:cNvSpPr>
            <a:spLocks noChangeArrowheads="1"/>
          </p:cNvSpPr>
          <p:nvPr/>
        </p:nvSpPr>
        <p:spPr bwMode="auto">
          <a:xfrm>
            <a:off x="1911152" y="4051413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V5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8728" name="AutoShape 56"/>
          <p:cNvSpPr>
            <a:spLocks noChangeArrowheads="1"/>
          </p:cNvSpPr>
          <p:nvPr/>
        </p:nvSpPr>
        <p:spPr bwMode="auto">
          <a:xfrm>
            <a:off x="6787952" y="3289413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V7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8729" name="AutoShape 57"/>
          <p:cNvSpPr>
            <a:spLocks noChangeArrowheads="1"/>
          </p:cNvSpPr>
          <p:nvPr/>
        </p:nvSpPr>
        <p:spPr bwMode="auto">
          <a:xfrm>
            <a:off x="4578152" y="3365613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V3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8730" name="AutoShape 58"/>
          <p:cNvSpPr>
            <a:spLocks noChangeArrowheads="1"/>
          </p:cNvSpPr>
          <p:nvPr/>
        </p:nvSpPr>
        <p:spPr bwMode="auto">
          <a:xfrm>
            <a:off x="5035352" y="2375013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V2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8731" name="AutoShape 59"/>
          <p:cNvSpPr>
            <a:spLocks noChangeArrowheads="1"/>
          </p:cNvSpPr>
          <p:nvPr/>
        </p:nvSpPr>
        <p:spPr bwMode="auto">
          <a:xfrm>
            <a:off x="1987352" y="2375013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V1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8732" name="Text Box 60"/>
          <p:cNvSpPr txBox="1">
            <a:spLocks noChangeArrowheads="1"/>
          </p:cNvSpPr>
          <p:nvPr/>
        </p:nvSpPr>
        <p:spPr bwMode="auto">
          <a:xfrm>
            <a:off x="3892352" y="199401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28733" name="Text Box 61"/>
          <p:cNvSpPr txBox="1">
            <a:spLocks noChangeArrowheads="1"/>
          </p:cNvSpPr>
          <p:nvPr/>
        </p:nvSpPr>
        <p:spPr bwMode="auto">
          <a:xfrm>
            <a:off x="6787952" y="245121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28734" name="Text Box 62"/>
          <p:cNvSpPr txBox="1">
            <a:spLocks noChangeArrowheads="1"/>
          </p:cNvSpPr>
          <p:nvPr/>
        </p:nvSpPr>
        <p:spPr bwMode="auto">
          <a:xfrm>
            <a:off x="4044752" y="283221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28735" name="Text Box 63"/>
          <p:cNvSpPr txBox="1">
            <a:spLocks noChangeArrowheads="1"/>
          </p:cNvSpPr>
          <p:nvPr/>
        </p:nvSpPr>
        <p:spPr bwMode="auto">
          <a:xfrm>
            <a:off x="2215952" y="344181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28736" name="Text Box 64"/>
          <p:cNvSpPr txBox="1">
            <a:spLocks noChangeArrowheads="1"/>
          </p:cNvSpPr>
          <p:nvPr/>
        </p:nvSpPr>
        <p:spPr bwMode="auto">
          <a:xfrm>
            <a:off x="3282752" y="450861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28737" name="Text Box 65"/>
          <p:cNvSpPr txBox="1">
            <a:spLocks noChangeArrowheads="1"/>
          </p:cNvSpPr>
          <p:nvPr/>
        </p:nvSpPr>
        <p:spPr bwMode="auto">
          <a:xfrm>
            <a:off x="6864152" y="435621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1</a:t>
            </a:r>
          </a:p>
        </p:txBody>
      </p:sp>
      <p:sp>
        <p:nvSpPr>
          <p:cNvPr id="28738" name="Text Box 66"/>
          <p:cNvSpPr txBox="1">
            <a:spLocks noChangeArrowheads="1"/>
          </p:cNvSpPr>
          <p:nvPr/>
        </p:nvSpPr>
        <p:spPr bwMode="auto">
          <a:xfrm>
            <a:off x="5721152" y="382281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28739" name="Text Box 67"/>
          <p:cNvSpPr txBox="1">
            <a:spLocks noChangeArrowheads="1"/>
          </p:cNvSpPr>
          <p:nvPr/>
        </p:nvSpPr>
        <p:spPr bwMode="auto">
          <a:xfrm>
            <a:off x="5187752" y="351801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28740" name="Text Box 68"/>
          <p:cNvSpPr txBox="1">
            <a:spLocks noChangeArrowheads="1"/>
          </p:cNvSpPr>
          <p:nvPr/>
        </p:nvSpPr>
        <p:spPr bwMode="auto">
          <a:xfrm>
            <a:off x="5263952" y="275601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1</a:t>
            </a:r>
          </a:p>
        </p:txBody>
      </p:sp>
      <p:sp>
        <p:nvSpPr>
          <p:cNvPr id="365637" name="Text Box 69"/>
          <p:cNvSpPr txBox="1">
            <a:spLocks noChangeArrowheads="1"/>
          </p:cNvSpPr>
          <p:nvPr/>
        </p:nvSpPr>
        <p:spPr bwMode="auto">
          <a:xfrm>
            <a:off x="539552" y="5042013"/>
            <a:ext cx="8050213" cy="1465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u="sng" dirty="0">
                <a:solidFill>
                  <a:srgbClr val="CC3300"/>
                </a:solidFill>
                <a:ea typeface="ヒラギノ角ゴ Pro W3" charset="0"/>
                <a:cs typeface="ヒラギノ角ゴ Pro W3" charset="0"/>
              </a:rPr>
              <a:t> v1 </a:t>
            </a:r>
            <a:r>
              <a:rPr lang="en-US" sz="1800" u="sng" dirty="0">
                <a:solidFill>
                  <a:srgbClr val="CC3300"/>
                </a:solidFill>
                <a:ea typeface="ヒラギノ角ゴ Pro W3" charset="0"/>
                <a:cs typeface="ヒラギノ角ゴ Pro W3" charset="0"/>
                <a:sym typeface="Wingdings" charset="0"/>
              </a:rPr>
              <a:t> </a:t>
            </a:r>
            <a:r>
              <a:rPr lang="en-US" sz="1800" u="sng" dirty="0">
                <a:solidFill>
                  <a:srgbClr val="CC3300"/>
                </a:solidFill>
                <a:ea typeface="ヒラギノ角ゴ Pro W3" charset="0"/>
                <a:cs typeface="ヒラギノ角ゴ Pro W3" charset="0"/>
              </a:rPr>
              <a:t>v2  </a:t>
            </a:r>
            <a:r>
              <a:rPr lang="en-US" sz="1800" u="sng" dirty="0">
                <a:solidFill>
                  <a:srgbClr val="CC3300"/>
                </a:solidFill>
                <a:ea typeface="ヒラギノ角ゴ Pro W3" charset="0"/>
                <a:cs typeface="ヒラギノ角ゴ Pro W3" charset="0"/>
                <a:sym typeface="Wingdings" charset="0"/>
              </a:rPr>
              <a:t> v3  v4 v5  v6</a:t>
            </a:r>
            <a:r>
              <a:rPr lang="en-US" sz="1800" dirty="0">
                <a:ea typeface="ヒラギノ角ゴ Pro W3" charset="0"/>
                <a:cs typeface="ヒラギノ角ゴ Pro W3" charset="0"/>
                <a:sym typeface="Wingdings" charset="0"/>
              </a:rPr>
              <a:t> </a:t>
            </a:r>
            <a:r>
              <a:rPr lang="en-US" sz="1800" dirty="0">
                <a:solidFill>
                  <a:srgbClr val="006600"/>
                </a:solidFill>
                <a:ea typeface="ヒラギノ角ゴ Pro W3" charset="0"/>
                <a:cs typeface="ヒラギノ角ゴ Pro W3" charset="0"/>
                <a:sym typeface="Wingdings" charset="0"/>
              </a:rPr>
              <a:t> v5  v4  v3</a:t>
            </a:r>
            <a:r>
              <a:rPr lang="en-US" sz="1800" dirty="0">
                <a:ea typeface="ヒラギノ角ゴ Pro W3" charset="0"/>
                <a:cs typeface="ヒラギノ角ゴ Pro W3" charset="0"/>
                <a:sym typeface="Wingdings" charset="0"/>
              </a:rPr>
              <a:t> </a:t>
            </a:r>
            <a:r>
              <a:rPr lang="en-US" sz="1800" u="sng" dirty="0">
                <a:solidFill>
                  <a:srgbClr val="CC3300"/>
                </a:solidFill>
                <a:ea typeface="ヒラギノ角ゴ Pro W3" charset="0"/>
                <a:cs typeface="ヒラギノ角ゴ Pro W3" charset="0"/>
                <a:sym typeface="Wingdings" charset="0"/>
              </a:rPr>
              <a:t>v7 v9 v10</a:t>
            </a:r>
            <a:r>
              <a:rPr lang="en-US" sz="1800" dirty="0">
                <a:ea typeface="ヒラギノ角ゴ Pro W3" charset="0"/>
                <a:cs typeface="ヒラギノ角ゴ Pro W3" charset="0"/>
                <a:sym typeface="Wingdings" charset="0"/>
              </a:rPr>
              <a:t> </a:t>
            </a:r>
            <a:r>
              <a:rPr lang="en-US" sz="1800" dirty="0">
                <a:solidFill>
                  <a:srgbClr val="006600"/>
                </a:solidFill>
                <a:ea typeface="ヒラギノ角ゴ Pro W3" charset="0"/>
                <a:cs typeface="ヒラギノ角ゴ Pro W3" charset="0"/>
                <a:sym typeface="Wingdings" charset="0"/>
              </a:rPr>
              <a:t>v9</a:t>
            </a:r>
          </a:p>
          <a:p>
            <a:pPr eaLnBrk="1" hangingPunct="1"/>
            <a:endParaRPr lang="en-US" sz="1800" dirty="0">
              <a:solidFill>
                <a:srgbClr val="006600"/>
              </a:solidFill>
              <a:ea typeface="ヒラギノ角ゴ Pro W3" charset="0"/>
              <a:cs typeface="ヒラギノ角ゴ Pro W3" charset="0"/>
              <a:sym typeface="Wingdings" charset="0"/>
            </a:endParaRPr>
          </a:p>
          <a:p>
            <a:pPr eaLnBrk="1" hangingPunct="1"/>
            <a:endParaRPr lang="en-US" sz="1800" dirty="0">
              <a:ea typeface="ヒラギノ角ゴ Pro W3" charset="0"/>
              <a:cs typeface="ヒラギノ角ゴ Pro W3" charset="0"/>
              <a:sym typeface="Wingdings" charset="0"/>
            </a:endParaRPr>
          </a:p>
          <a:p>
            <a:pPr eaLnBrk="1" hangingPunct="1"/>
            <a:r>
              <a:rPr lang="en-US" sz="1800" dirty="0">
                <a:ea typeface="ヒラギノ角ゴ Pro W3" charset="0"/>
                <a:cs typeface="ヒラギノ角ゴ Pro W3" charset="0"/>
                <a:sym typeface="Wingdings" charset="0"/>
              </a:rPr>
              <a:t>                                                                         </a:t>
            </a:r>
            <a:r>
              <a:rPr lang="en-US" sz="1800" dirty="0">
                <a:solidFill>
                  <a:srgbClr val="006600"/>
                </a:solidFill>
                <a:ea typeface="ヒラギノ角ゴ Pro W3" charset="0"/>
                <a:cs typeface="ヒラギノ角ゴ Pro W3" charset="0"/>
                <a:sym typeface="Wingdings" charset="0"/>
              </a:rPr>
              <a:t>v7</a:t>
            </a:r>
            <a:r>
              <a:rPr lang="en-US" sz="1800" u="sng" dirty="0">
                <a:solidFill>
                  <a:srgbClr val="CC3300"/>
                </a:solidFill>
                <a:ea typeface="ヒラギノ角ゴ Pro W3" charset="0"/>
                <a:cs typeface="ヒラギノ角ゴ Pro W3" charset="0"/>
                <a:sym typeface="Wingdings" charset="0"/>
              </a:rPr>
              <a:t>v8</a:t>
            </a:r>
            <a:r>
              <a:rPr lang="en-US" sz="1800" dirty="0">
                <a:solidFill>
                  <a:srgbClr val="006600"/>
                </a:solidFill>
                <a:ea typeface="ヒラギノ角ゴ Pro W3" charset="0"/>
                <a:cs typeface="ヒラギノ角ゴ Pro W3" charset="0"/>
                <a:sym typeface="Wingdings" charset="0"/>
              </a:rPr>
              <a:t>v7v3v2</a:t>
            </a:r>
            <a:r>
              <a:rPr lang="en-US" sz="1800" u="sng" dirty="0">
                <a:solidFill>
                  <a:srgbClr val="CC3300"/>
                </a:solidFill>
                <a:ea typeface="ヒラギノ角ゴ Pro W3" charset="0"/>
                <a:cs typeface="ヒラギノ角ゴ Pro W3" charset="0"/>
                <a:sym typeface="Wingdings" charset="0"/>
              </a:rPr>
              <a:t>v1</a:t>
            </a:r>
          </a:p>
          <a:p>
            <a:pPr eaLnBrk="1" hangingPunct="1"/>
            <a:r>
              <a:rPr lang="en-US" sz="1800" u="sng" dirty="0">
                <a:solidFill>
                  <a:srgbClr val="CC3300"/>
                </a:solidFill>
                <a:ea typeface="ヒラギノ角ゴ Pro W3" charset="0"/>
                <a:cs typeface="ヒラギノ角ゴ Pro W3" charset="0"/>
                <a:sym typeface="Wingdings" charset="0"/>
              </a:rPr>
              <a:t> </a:t>
            </a:r>
            <a:endParaRPr lang="en-US" sz="1800" u="sng" dirty="0">
              <a:solidFill>
                <a:srgbClr val="CC3300"/>
              </a:solidFill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28742" name="AutoShape 70"/>
          <p:cNvCxnSpPr>
            <a:cxnSpLocks noChangeShapeType="1"/>
            <a:stCxn id="365637" idx="2"/>
          </p:cNvCxnSpPr>
          <p:nvPr/>
        </p:nvCxnSpPr>
        <p:spPr bwMode="auto">
          <a:xfrm rot="16200000" flipH="1">
            <a:off x="4565452" y="6507276"/>
            <a:ext cx="1587" cy="1588"/>
          </a:xfrm>
          <a:prstGeom prst="curvedConnector3">
            <a:avLst>
              <a:gd name="adj1" fmla="val 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65639" name="Arc 71"/>
          <p:cNvSpPr>
            <a:spLocks/>
          </p:cNvSpPr>
          <p:nvPr/>
        </p:nvSpPr>
        <p:spPr bwMode="auto">
          <a:xfrm rot="10271592">
            <a:off x="4044752" y="4889613"/>
            <a:ext cx="1685925" cy="914400"/>
          </a:xfrm>
          <a:custGeom>
            <a:avLst/>
            <a:gdLst>
              <a:gd name="T0" fmla="*/ 0 w 36227"/>
              <a:gd name="T1" fmla="*/ 2147483647 h 21600"/>
              <a:gd name="T2" fmla="*/ 2147483647 w 36227"/>
              <a:gd name="T3" fmla="*/ 2147483647 h 21600"/>
              <a:gd name="T4" fmla="*/ 2147483647 w 36227"/>
              <a:gd name="T5" fmla="*/ 2147483647 h 21600"/>
              <a:gd name="T6" fmla="*/ 0 60000 65536"/>
              <a:gd name="T7" fmla="*/ 0 60000 65536"/>
              <a:gd name="T8" fmla="*/ 0 60000 65536"/>
              <a:gd name="T9" fmla="*/ 0 w 36227"/>
              <a:gd name="T10" fmla="*/ 0 h 21600"/>
              <a:gd name="T11" fmla="*/ 36227 w 3622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227" h="21600" fill="none" extrusionOk="0">
                <a:moveTo>
                  <a:pt x="0" y="7558"/>
                </a:moveTo>
                <a:cubicBezTo>
                  <a:pt x="4103" y="2761"/>
                  <a:pt x="10100" y="-1"/>
                  <a:pt x="16413" y="-1"/>
                </a:cubicBezTo>
                <a:cubicBezTo>
                  <a:pt x="25017" y="-1"/>
                  <a:pt x="32801" y="5106"/>
                  <a:pt x="36227" y="12999"/>
                </a:cubicBezTo>
              </a:path>
              <a:path w="36227" h="21600" stroke="0" extrusionOk="0">
                <a:moveTo>
                  <a:pt x="0" y="7558"/>
                </a:moveTo>
                <a:cubicBezTo>
                  <a:pt x="4103" y="2761"/>
                  <a:pt x="10100" y="-1"/>
                  <a:pt x="16413" y="-1"/>
                </a:cubicBezTo>
                <a:cubicBezTo>
                  <a:pt x="25017" y="-1"/>
                  <a:pt x="32801" y="5106"/>
                  <a:pt x="36227" y="12999"/>
                </a:cubicBezTo>
                <a:lnTo>
                  <a:pt x="16413" y="21600"/>
                </a:lnTo>
                <a:lnTo>
                  <a:pt x="0" y="7558"/>
                </a:lnTo>
                <a:close/>
              </a:path>
            </a:pathLst>
          </a:custGeom>
          <a:noFill/>
          <a:ln w="9525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365640" name="Arc 72"/>
          <p:cNvSpPr>
            <a:spLocks/>
          </p:cNvSpPr>
          <p:nvPr/>
        </p:nvSpPr>
        <p:spPr bwMode="auto">
          <a:xfrm rot="5963813">
            <a:off x="6216452" y="5156313"/>
            <a:ext cx="685800" cy="914400"/>
          </a:xfrm>
          <a:custGeom>
            <a:avLst/>
            <a:gdLst>
              <a:gd name="T0" fmla="*/ 0 w 25560"/>
              <a:gd name="T1" fmla="*/ 2147483647 h 21600"/>
              <a:gd name="T2" fmla="*/ 2147483647 w 25560"/>
              <a:gd name="T3" fmla="*/ 2147483647 h 21600"/>
              <a:gd name="T4" fmla="*/ 2147483647 w 25560"/>
              <a:gd name="T5" fmla="*/ 2147483647 h 21600"/>
              <a:gd name="T6" fmla="*/ 0 60000 65536"/>
              <a:gd name="T7" fmla="*/ 0 60000 65536"/>
              <a:gd name="T8" fmla="*/ 0 60000 65536"/>
              <a:gd name="T9" fmla="*/ 0 w 25560"/>
              <a:gd name="T10" fmla="*/ 0 h 21600"/>
              <a:gd name="T11" fmla="*/ 25560 w 2556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560" h="21600" fill="none" extrusionOk="0">
                <a:moveTo>
                  <a:pt x="-1" y="407"/>
                </a:moveTo>
                <a:cubicBezTo>
                  <a:pt x="1376" y="136"/>
                  <a:pt x="2775" y="-1"/>
                  <a:pt x="4178" y="-1"/>
                </a:cubicBezTo>
                <a:cubicBezTo>
                  <a:pt x="14925" y="-1"/>
                  <a:pt x="24038" y="7901"/>
                  <a:pt x="25560" y="18540"/>
                </a:cubicBezTo>
              </a:path>
              <a:path w="25560" h="21600" stroke="0" extrusionOk="0">
                <a:moveTo>
                  <a:pt x="-1" y="407"/>
                </a:moveTo>
                <a:cubicBezTo>
                  <a:pt x="1376" y="136"/>
                  <a:pt x="2775" y="-1"/>
                  <a:pt x="4178" y="-1"/>
                </a:cubicBezTo>
                <a:cubicBezTo>
                  <a:pt x="14925" y="-1"/>
                  <a:pt x="24038" y="7901"/>
                  <a:pt x="25560" y="18540"/>
                </a:cubicBezTo>
                <a:lnTo>
                  <a:pt x="4178" y="21600"/>
                </a:lnTo>
                <a:lnTo>
                  <a:pt x="-1" y="407"/>
                </a:lnTo>
                <a:close/>
              </a:path>
            </a:pathLst>
          </a:custGeom>
          <a:noFill/>
          <a:ln w="9525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5641" name="Arc 73"/>
          <p:cNvSpPr>
            <a:spLocks/>
          </p:cNvSpPr>
          <p:nvPr/>
        </p:nvSpPr>
        <p:spPr bwMode="auto">
          <a:xfrm rot="8218496">
            <a:off x="6281540" y="5664313"/>
            <a:ext cx="1174750" cy="947738"/>
          </a:xfrm>
          <a:custGeom>
            <a:avLst/>
            <a:gdLst>
              <a:gd name="T0" fmla="*/ 2147483647 w 21600"/>
              <a:gd name="T1" fmla="*/ 0 h 24567"/>
              <a:gd name="T2" fmla="*/ 2147483647 w 21600"/>
              <a:gd name="T3" fmla="*/ 2147483647 h 24567"/>
              <a:gd name="T4" fmla="*/ 0 w 21600"/>
              <a:gd name="T5" fmla="*/ 2147483647 h 24567"/>
              <a:gd name="T6" fmla="*/ 0 60000 65536"/>
              <a:gd name="T7" fmla="*/ 0 60000 65536"/>
              <a:gd name="T8" fmla="*/ 0 60000 65536"/>
              <a:gd name="T9" fmla="*/ 0 w 21600"/>
              <a:gd name="T10" fmla="*/ 0 h 24567"/>
              <a:gd name="T11" fmla="*/ 21600 w 21600"/>
              <a:gd name="T12" fmla="*/ 24567 h 245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567" fill="none" extrusionOk="0">
                <a:moveTo>
                  <a:pt x="850" y="-1"/>
                </a:moveTo>
                <a:cubicBezTo>
                  <a:pt x="12439" y="456"/>
                  <a:pt x="21600" y="9984"/>
                  <a:pt x="21600" y="21583"/>
                </a:cubicBezTo>
                <a:cubicBezTo>
                  <a:pt x="21600" y="22581"/>
                  <a:pt x="21530" y="23578"/>
                  <a:pt x="21392" y="24566"/>
                </a:cubicBezTo>
              </a:path>
              <a:path w="21600" h="24567" stroke="0" extrusionOk="0">
                <a:moveTo>
                  <a:pt x="850" y="-1"/>
                </a:moveTo>
                <a:cubicBezTo>
                  <a:pt x="12439" y="456"/>
                  <a:pt x="21600" y="9984"/>
                  <a:pt x="21600" y="21583"/>
                </a:cubicBezTo>
                <a:cubicBezTo>
                  <a:pt x="21600" y="22581"/>
                  <a:pt x="21530" y="23578"/>
                  <a:pt x="21392" y="24566"/>
                </a:cubicBezTo>
                <a:lnTo>
                  <a:pt x="0" y="21583"/>
                </a:lnTo>
                <a:lnTo>
                  <a:pt x="850" y="-1"/>
                </a:lnTo>
                <a:close/>
              </a:path>
            </a:pathLst>
          </a:custGeom>
          <a:noFill/>
          <a:ln w="9525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6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6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6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6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6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6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6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6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608" grpId="0" animBg="1"/>
      <p:bldP spid="365609" grpId="0" animBg="1"/>
      <p:bldP spid="365610" grpId="0" animBg="1"/>
      <p:bldP spid="365611" grpId="0" animBg="1"/>
      <p:bldP spid="365612" grpId="0" animBg="1"/>
      <p:bldP spid="365613" grpId="0" animBg="1"/>
      <p:bldP spid="365614" grpId="0" animBg="1"/>
      <p:bldP spid="365615" grpId="0" animBg="1"/>
      <p:bldP spid="365616" grpId="0" animBg="1"/>
      <p:bldP spid="365639" grpId="0" animBg="1"/>
      <p:bldP spid="365640" grpId="0" animBg="1"/>
      <p:bldP spid="3656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877050" y="4245173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1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948488" y="2995811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400" b="1">
              <a:ea typeface="ヒラギノ角ゴ Pro W3" charset="0"/>
              <a:cs typeface="ヒラギノ角ゴ Pro W3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324600" y="3787973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572000" y="2721173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1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608263" y="431184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392363" y="3519686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3759200" y="3159323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111500" y="224492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2195513" y="2584648"/>
            <a:ext cx="2592387" cy="0"/>
          </a:xfrm>
          <a:prstGeom prst="line">
            <a:avLst/>
          </a:prstGeom>
          <a:noFill/>
          <a:ln w="57150">
            <a:pattFill prst="lgConfetti">
              <a:fgClr>
                <a:srgbClr val="666699"/>
              </a:fgClr>
              <a:bgClr>
                <a:srgbClr val="66FF66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4643438" y="2656086"/>
            <a:ext cx="360362" cy="649287"/>
          </a:xfrm>
          <a:prstGeom prst="line">
            <a:avLst/>
          </a:prstGeom>
          <a:noFill/>
          <a:ln w="57150">
            <a:pattFill prst="lgConfetti">
              <a:fgClr>
                <a:srgbClr val="666699"/>
              </a:fgClr>
              <a:bgClr>
                <a:srgbClr val="66FF66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3203575" y="3521273"/>
            <a:ext cx="1296988" cy="0"/>
          </a:xfrm>
          <a:prstGeom prst="line">
            <a:avLst/>
          </a:prstGeom>
          <a:noFill/>
          <a:ln w="57150">
            <a:pattFill prst="lgConfetti">
              <a:fgClr>
                <a:srgbClr val="666699"/>
              </a:fgClr>
              <a:bgClr>
                <a:srgbClr val="66FF66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2124075" y="3592711"/>
            <a:ext cx="792163" cy="647700"/>
          </a:xfrm>
          <a:prstGeom prst="line">
            <a:avLst/>
          </a:prstGeom>
          <a:noFill/>
          <a:ln w="57150">
            <a:pattFill prst="lgConfetti">
              <a:fgClr>
                <a:srgbClr val="666699"/>
              </a:fgClr>
              <a:bgClr>
                <a:srgbClr val="66FF66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2124075" y="4313436"/>
            <a:ext cx="1727200" cy="215900"/>
          </a:xfrm>
          <a:prstGeom prst="line">
            <a:avLst/>
          </a:prstGeom>
          <a:noFill/>
          <a:ln w="57150">
            <a:pattFill prst="lgConfetti">
              <a:fgClr>
                <a:srgbClr val="666699"/>
              </a:fgClr>
              <a:bgClr>
                <a:srgbClr val="66FF66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V="1">
            <a:off x="4343400" y="3448248"/>
            <a:ext cx="2244725" cy="949325"/>
          </a:xfrm>
          <a:prstGeom prst="line">
            <a:avLst/>
          </a:prstGeom>
          <a:noFill/>
          <a:ln w="57150">
            <a:pattFill prst="lgConfetti">
              <a:fgClr>
                <a:srgbClr val="666699"/>
              </a:fgClr>
              <a:bgClr>
                <a:srgbClr val="66FF66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5867400" y="3592711"/>
            <a:ext cx="720725" cy="792162"/>
          </a:xfrm>
          <a:prstGeom prst="line">
            <a:avLst/>
          </a:prstGeom>
          <a:noFill/>
          <a:ln w="57150">
            <a:pattFill prst="lgConfetti">
              <a:fgClr>
                <a:srgbClr val="666699"/>
              </a:fgClr>
              <a:bgClr>
                <a:srgbClr val="66FF66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V="1">
            <a:off x="6011863" y="4024511"/>
            <a:ext cx="1511300" cy="503237"/>
          </a:xfrm>
          <a:prstGeom prst="line">
            <a:avLst/>
          </a:prstGeom>
          <a:noFill/>
          <a:ln w="57150">
            <a:pattFill prst="lgConfetti">
              <a:fgClr>
                <a:srgbClr val="666699"/>
              </a:fgClr>
              <a:bgClr>
                <a:srgbClr val="66FF66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 flipV="1">
            <a:off x="7308850" y="2513211"/>
            <a:ext cx="358775" cy="1223962"/>
          </a:xfrm>
          <a:prstGeom prst="line">
            <a:avLst/>
          </a:prstGeom>
          <a:noFill/>
          <a:ln w="57150">
            <a:pattFill prst="lgConfetti">
              <a:fgClr>
                <a:srgbClr val="666699"/>
              </a:fgClr>
              <a:bgClr>
                <a:srgbClr val="66FF66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9715" name="AutoShape 19"/>
          <p:cNvCxnSpPr>
            <a:cxnSpLocks noChangeShapeType="1"/>
          </p:cNvCxnSpPr>
          <p:nvPr/>
        </p:nvCxnSpPr>
        <p:spPr bwMode="auto">
          <a:xfrm rot="-5400000" flipH="1" flipV="1">
            <a:off x="4537075" y="-187126"/>
            <a:ext cx="142875" cy="5111750"/>
          </a:xfrm>
          <a:prstGeom prst="curvedConnector3">
            <a:avLst>
              <a:gd name="adj1" fmla="val -293333"/>
            </a:avLst>
          </a:prstGeom>
          <a:noFill/>
          <a:ln w="57150">
            <a:pattFill prst="lgConfetti">
              <a:fgClr>
                <a:srgbClr val="666699"/>
              </a:fgClr>
              <a:bgClr>
                <a:srgbClr val="66FF66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322958" y="5087670"/>
            <a:ext cx="864096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CC3300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v1 </a:t>
            </a:r>
            <a:r>
              <a:rPr lang="en-US" dirty="0">
                <a:solidFill>
                  <a:srgbClr val="CC3300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  <a:sym typeface="Wingdings" charset="0"/>
              </a:rPr>
              <a:t> </a:t>
            </a:r>
            <a:r>
              <a:rPr lang="en-US" dirty="0">
                <a:solidFill>
                  <a:srgbClr val="CC3300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v2  </a:t>
            </a:r>
            <a:r>
              <a:rPr lang="en-US" dirty="0">
                <a:solidFill>
                  <a:srgbClr val="CC3300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  <a:sym typeface="Wingdings" charset="0"/>
              </a:rPr>
              <a:t> v3  v4 v5  v6 v7 v9 v10 v8v1</a:t>
            </a:r>
          </a:p>
          <a:p>
            <a:pPr eaLnBrk="1" hangingPunct="1"/>
            <a:endParaRPr lang="en-US" sz="2000" dirty="0">
              <a:ea typeface="ヒラギノ角ゴ Pro W3" charset="0"/>
              <a:cs typeface="ヒラギノ角ゴ Pro W3" charset="0"/>
            </a:endParaRP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90995" y="244475"/>
            <a:ext cx="8561959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600" dirty="0">
                <a:solidFill>
                  <a:srgbClr val="336699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600" u="sng" dirty="0">
                <a:solidFill>
                  <a:srgbClr val="336699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Approximate solution for TSP</a:t>
            </a:r>
          </a:p>
        </p:txBody>
      </p:sp>
      <p:sp>
        <p:nvSpPr>
          <p:cNvPr id="29718" name="AutoShape 22"/>
          <p:cNvSpPr>
            <a:spLocks noChangeArrowheads="1"/>
          </p:cNvSpPr>
          <p:nvPr/>
        </p:nvSpPr>
        <p:spPr bwMode="auto">
          <a:xfrm>
            <a:off x="1752600" y="2416373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V1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9719" name="AutoShape 23"/>
          <p:cNvSpPr>
            <a:spLocks noChangeArrowheads="1"/>
          </p:cNvSpPr>
          <p:nvPr/>
        </p:nvSpPr>
        <p:spPr bwMode="auto">
          <a:xfrm>
            <a:off x="5562600" y="4397573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V9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9720" name="AutoShape 24"/>
          <p:cNvSpPr>
            <a:spLocks noChangeArrowheads="1"/>
          </p:cNvSpPr>
          <p:nvPr/>
        </p:nvSpPr>
        <p:spPr bwMode="auto">
          <a:xfrm>
            <a:off x="7010400" y="2263973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V8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9721" name="AutoShape 25"/>
          <p:cNvSpPr>
            <a:spLocks noChangeArrowheads="1"/>
          </p:cNvSpPr>
          <p:nvPr/>
        </p:nvSpPr>
        <p:spPr bwMode="auto">
          <a:xfrm>
            <a:off x="4419600" y="3254573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V3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9722" name="AutoShape 26"/>
          <p:cNvSpPr>
            <a:spLocks noChangeArrowheads="1"/>
          </p:cNvSpPr>
          <p:nvPr/>
        </p:nvSpPr>
        <p:spPr bwMode="auto">
          <a:xfrm>
            <a:off x="4800600" y="2416373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V2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9723" name="AutoShape 27"/>
          <p:cNvSpPr>
            <a:spLocks noChangeArrowheads="1"/>
          </p:cNvSpPr>
          <p:nvPr/>
        </p:nvSpPr>
        <p:spPr bwMode="auto">
          <a:xfrm>
            <a:off x="2819400" y="3406973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V4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9724" name="AutoShape 28"/>
          <p:cNvSpPr>
            <a:spLocks noChangeArrowheads="1"/>
          </p:cNvSpPr>
          <p:nvPr/>
        </p:nvSpPr>
        <p:spPr bwMode="auto">
          <a:xfrm>
            <a:off x="1752600" y="4168973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V5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9725" name="AutoShape 29"/>
          <p:cNvSpPr>
            <a:spLocks noChangeArrowheads="1"/>
          </p:cNvSpPr>
          <p:nvPr/>
        </p:nvSpPr>
        <p:spPr bwMode="auto">
          <a:xfrm>
            <a:off x="3886200" y="4321373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V6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9726" name="AutoShape 30"/>
          <p:cNvSpPr>
            <a:spLocks noChangeArrowheads="1"/>
          </p:cNvSpPr>
          <p:nvPr/>
        </p:nvSpPr>
        <p:spPr bwMode="auto">
          <a:xfrm>
            <a:off x="6553200" y="3330773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V7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29727" name="AutoShape 31"/>
          <p:cNvSpPr>
            <a:spLocks noChangeArrowheads="1"/>
          </p:cNvSpPr>
          <p:nvPr/>
        </p:nvSpPr>
        <p:spPr bwMode="auto">
          <a:xfrm>
            <a:off x="7467600" y="3711773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V10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4848" y="274638"/>
            <a:ext cx="8229600" cy="1570186"/>
          </a:xfrm>
        </p:spPr>
        <p:txBody>
          <a:bodyPr/>
          <a:lstStyle/>
          <a:p>
            <a:pPr eaLnBrk="1" hangingPunct="1"/>
            <a:r>
              <a:rPr lang="en-US" u="sng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Metric TSP - factor 2 approx. algorithm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4848" y="1999381"/>
            <a:ext cx="8229600" cy="4525963"/>
          </a:xfrm>
        </p:spPr>
        <p:txBody>
          <a:bodyPr/>
          <a:lstStyle/>
          <a:p>
            <a:pPr algn="just" eaLnBrk="1" hangingPunct="1">
              <a:buFont typeface="Wingdings" charset="0"/>
              <a:buNone/>
            </a:pP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   We now show that the proposed algorithm is indeed a factor 2 approximation algorithm for metric TSP</a:t>
            </a:r>
          </a:p>
          <a:p>
            <a:pPr algn="just" eaLnBrk="1" hangingPunct="1">
              <a:buFont typeface="Wingdings" charset="0"/>
              <a:buNone/>
            </a:pP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Observe that:</a:t>
            </a:r>
          </a:p>
          <a:p>
            <a:pPr algn="just" eaLnBrk="1" hangingPunct="1">
              <a:buFont typeface="Wingdings" charset="0"/>
              <a:buChar char="Ø"/>
            </a:pP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Removing any edge from an optimal solution to TSP would give a spanning tree of the graph.</a:t>
            </a:r>
          </a:p>
          <a:p>
            <a:pPr algn="just" eaLnBrk="1" hangingPunct="1">
              <a:buFont typeface="Wingdings" charset="0"/>
              <a:buChar char="Ø"/>
            </a:pP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So the cost of an MST in the graph can be used as lower bound for obtaining factor 2 for this algorithm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4848" y="228600"/>
            <a:ext cx="8229600" cy="1544216"/>
          </a:xfrm>
        </p:spPr>
        <p:txBody>
          <a:bodyPr/>
          <a:lstStyle/>
          <a:p>
            <a:pPr eaLnBrk="1" hangingPunct="1"/>
            <a:r>
              <a:rPr lang="en-US" u="sng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Metric TSP - factor 2 approx. algorithm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8864" y="1927373"/>
            <a:ext cx="8229600" cy="4525963"/>
          </a:xfrm>
        </p:spPr>
        <p:txBody>
          <a:bodyPr/>
          <a:lstStyle/>
          <a:p>
            <a:pPr algn="just" eaLnBrk="1" hangingPunct="1">
              <a:buFont typeface="Wingdings" charset="0"/>
              <a:buChar char="Ø"/>
            </a:pP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Therefore, cost(T) &lt;= OPT</a:t>
            </a:r>
          </a:p>
          <a:p>
            <a:pPr algn="just" eaLnBrk="1" hangingPunct="1">
              <a:buFont typeface="Wingdings" charset="0"/>
              <a:buChar char="Ø"/>
            </a:pP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T</a:t>
            </a:r>
            <a:r>
              <a:rPr lang="ja-JP" alt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’</a:t>
            </a:r>
            <a:r>
              <a:rPr lang="en-US" altLang="ja-JP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 contains each edge of T twice, so cost(T</a:t>
            </a:r>
            <a:r>
              <a:rPr lang="ja-JP" alt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’</a:t>
            </a:r>
            <a:r>
              <a:rPr lang="en-US" altLang="ja-JP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) = 2*cost(T)</a:t>
            </a:r>
          </a:p>
          <a:p>
            <a:pPr algn="just" eaLnBrk="1" hangingPunct="1">
              <a:buFont typeface="Wingdings" charset="0"/>
              <a:buChar char="Ø"/>
            </a:pP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Also, cost(C) &lt;= cost(T</a:t>
            </a:r>
            <a:r>
              <a:rPr lang="ja-JP" alt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’</a:t>
            </a:r>
            <a:r>
              <a:rPr lang="en-US" altLang="ja-JP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) because of triangle inequality</a:t>
            </a:r>
          </a:p>
          <a:p>
            <a:pPr algn="just" eaLnBrk="1" hangingPunct="1">
              <a:buFont typeface="Wingdings" charset="0"/>
              <a:buChar char="Ø"/>
            </a:pP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Hence cost(C) &lt;= 2*OPT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2019300" y="4495800"/>
            <a:ext cx="617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 sz="4800" dirty="0">
              <a:solidFill>
                <a:srgbClr val="336699"/>
              </a:solidFill>
              <a:latin typeface="Algeri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24102" y="1512838"/>
            <a:ext cx="686739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600" dirty="0">
                <a:solidFill>
                  <a:srgbClr val="336699"/>
                </a:solidFill>
                <a:latin typeface="Comic Sans MS" panose="030F0702030302020204" pitchFamily="66" charset="0"/>
              </a:rPr>
              <a:t>FACTOR 3/2 APPROXIMATION ALGORITHM FOR TSP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440694" y="1412776"/>
            <a:ext cx="8229600" cy="4943574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sz="2600" dirty="0" smtClean="0">
                <a:solidFill>
                  <a:srgbClr val="5F5F5F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Approximate </a:t>
            </a:r>
            <a:r>
              <a:rPr lang="en-US" sz="2600" dirty="0">
                <a:solidFill>
                  <a:srgbClr val="5F5F5F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algorithms give approximate solution </a:t>
            </a:r>
            <a:r>
              <a:rPr lang="en-US" sz="2600" dirty="0" smtClean="0">
                <a:solidFill>
                  <a:srgbClr val="5F5F5F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to </a:t>
            </a:r>
            <a:r>
              <a:rPr lang="en-US" sz="2600" dirty="0">
                <a:solidFill>
                  <a:srgbClr val="5F5F5F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NP-Complete problems which is close to optimum solution.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charset="0"/>
              <a:buNone/>
              <a:defRPr/>
            </a:pPr>
            <a:r>
              <a:rPr lang="en-US" sz="2600" dirty="0" smtClean="0">
                <a:solidFill>
                  <a:srgbClr val="5F5F5F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                       </a:t>
            </a:r>
            <a:r>
              <a:rPr lang="en-US" sz="2600" b="1" u="sng" dirty="0" smtClean="0">
                <a:solidFill>
                  <a:srgbClr val="5F5F5F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Maximization </a:t>
            </a:r>
            <a:r>
              <a:rPr lang="en-US" sz="2600" b="1" u="sng" dirty="0">
                <a:solidFill>
                  <a:srgbClr val="5F5F5F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problems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charset="0"/>
              <a:buNone/>
              <a:defRPr/>
            </a:pPr>
            <a:r>
              <a:rPr lang="en-US" sz="2600" dirty="0">
                <a:solidFill>
                  <a:srgbClr val="5F5F5F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E.g. Clique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charset="0"/>
              <a:buNone/>
              <a:defRPr/>
            </a:pPr>
            <a:r>
              <a:rPr lang="en-US" sz="2600" dirty="0">
                <a:solidFill>
                  <a:srgbClr val="5F5F5F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Optimum clique &gt; Approx. clique &gt;= ½ *( Optimum clique)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charset="0"/>
              <a:buNone/>
              <a:defRPr/>
            </a:pPr>
            <a:r>
              <a:rPr lang="en-US" sz="2600" b="1" u="sng" dirty="0" smtClean="0">
                <a:solidFill>
                  <a:srgbClr val="5F5F5F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Minimization </a:t>
            </a:r>
            <a:r>
              <a:rPr lang="en-US" sz="2600" b="1" u="sng" dirty="0">
                <a:solidFill>
                  <a:srgbClr val="5F5F5F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problems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charset="0"/>
              <a:buNone/>
              <a:defRPr/>
            </a:pPr>
            <a:r>
              <a:rPr lang="en-US" sz="2600" dirty="0">
                <a:solidFill>
                  <a:srgbClr val="5F5F5F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E.g. Vertex Cover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charset="0"/>
              <a:buNone/>
              <a:defRPr/>
            </a:pPr>
            <a:r>
              <a:rPr lang="en-US" sz="2600" dirty="0">
                <a:solidFill>
                  <a:srgbClr val="5F5F5F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Minimum </a:t>
            </a:r>
            <a:r>
              <a:rPr lang="en-US" sz="2600" dirty="0" err="1">
                <a:solidFill>
                  <a:srgbClr val="5F5F5F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vc</a:t>
            </a:r>
            <a:r>
              <a:rPr lang="en-US" sz="2600" dirty="0">
                <a:solidFill>
                  <a:srgbClr val="5F5F5F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 &lt;  Approx. </a:t>
            </a:r>
            <a:r>
              <a:rPr lang="en-US" sz="2600" dirty="0" err="1">
                <a:solidFill>
                  <a:srgbClr val="5F5F5F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vc</a:t>
            </a:r>
            <a:r>
              <a:rPr lang="en-US" sz="2600" dirty="0">
                <a:solidFill>
                  <a:srgbClr val="5F5F5F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 &lt; = 2*(Minimum </a:t>
            </a:r>
            <a:r>
              <a:rPr lang="en-US" sz="2600" dirty="0" err="1">
                <a:solidFill>
                  <a:srgbClr val="5F5F5F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vc</a:t>
            </a:r>
            <a:r>
              <a:rPr lang="en-US" sz="2600" dirty="0">
                <a:solidFill>
                  <a:srgbClr val="5F5F5F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)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charset="0"/>
              <a:buNone/>
              <a:defRPr/>
            </a:pPr>
            <a:endParaRPr lang="en-US" sz="2600" dirty="0">
              <a:solidFill>
                <a:srgbClr val="5F5F5F"/>
              </a:solidFill>
              <a:latin typeface="Comic Sans MS" panose="030F0702030302020204" pitchFamily="66" charset="0"/>
              <a:ea typeface="ヒラギノ角ゴ Pro W3" charset="0"/>
              <a:cs typeface="ヒラギノ角ゴ Pro W3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lang="en-US" sz="2600" dirty="0">
              <a:solidFill>
                <a:srgbClr val="5F5F5F"/>
              </a:solidFill>
              <a:latin typeface="Comic Sans MS" panose="030F0702030302020204" pitchFamily="66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1494" y="116632"/>
            <a:ext cx="8042275" cy="1132049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Approximation Algorithms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8864" y="274638"/>
            <a:ext cx="8229600" cy="1325562"/>
          </a:xfrm>
        </p:spPr>
        <p:txBody>
          <a:bodyPr/>
          <a:lstStyle/>
          <a:p>
            <a:pPr eaLnBrk="1" hangingPunct="1"/>
            <a:r>
              <a:rPr lang="en-US" dirty="0">
                <a:latin typeface="Comic Sans MS" panose="030F0702030302020204" pitchFamily="66" charset="0"/>
                <a:ea typeface="BatangChe" panose="02030609000101010101" pitchFamily="49" charset="-127"/>
                <a:cs typeface="ヒラギノ角ゴ Pro W3" charset="0"/>
              </a:rPr>
              <a:t>Metric TSP – improving the factor to 3/2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Observations: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Consider why did we have to double the MST – to obtain an Euler tour.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Can we have an Euler tour with lower cost?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                            YES !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   A graph has an Euler tour if and only if all its vertices have even degrees. We therefore need to be bothered about the vertices of odd degree only.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274638"/>
            <a:ext cx="8229600" cy="1325562"/>
          </a:xfrm>
        </p:spPr>
        <p:txBody>
          <a:bodyPr/>
          <a:lstStyle/>
          <a:p>
            <a:pPr eaLnBrk="1" hangingPunct="1"/>
            <a:r>
              <a:rPr lang="en-US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Metric TSP - improving the factor to 3/2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600200"/>
            <a:ext cx="8640960" cy="45259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charset="0"/>
              <a:buChar char="Ø"/>
            </a:pP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Let V</a:t>
            </a:r>
            <a:r>
              <a:rPr lang="ja-JP" alt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’</a:t>
            </a:r>
            <a:r>
              <a:rPr lang="en-US" altLang="ja-JP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 be the set of vertices of odd degree</a:t>
            </a:r>
          </a:p>
          <a:p>
            <a:pPr algn="just" eaLnBrk="1" hangingPunct="1">
              <a:lnSpc>
                <a:spcPct val="90000"/>
              </a:lnSpc>
              <a:buFont typeface="Wingdings" charset="0"/>
              <a:buChar char="Ø"/>
            </a:pP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Cardinality of V</a:t>
            </a:r>
            <a:r>
              <a:rPr lang="ja-JP" alt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’</a:t>
            </a:r>
            <a:r>
              <a:rPr lang="en-US" altLang="ja-JP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 must be even. WHY?</a:t>
            </a:r>
          </a:p>
          <a:p>
            <a:pPr algn="just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   Because the sum of degrees of all vertices in MST has to be even.</a:t>
            </a:r>
          </a:p>
          <a:p>
            <a:pPr algn="just" eaLnBrk="1" hangingPunct="1">
              <a:lnSpc>
                <a:spcPct val="90000"/>
              </a:lnSpc>
              <a:buFont typeface="Wingdings" charset="0"/>
              <a:buChar char="Ø"/>
            </a:pP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Add to the MST, a minimum cost perfect matching on V</a:t>
            </a:r>
            <a:r>
              <a:rPr lang="ja-JP" alt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’</a:t>
            </a:r>
            <a:r>
              <a:rPr lang="en-US" altLang="ja-JP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 so that every vertex has an even degree.</a:t>
            </a:r>
          </a:p>
          <a:p>
            <a:pPr algn="just" eaLnBrk="1" hangingPunct="1">
              <a:lnSpc>
                <a:spcPct val="90000"/>
              </a:lnSpc>
              <a:buFont typeface="Wingdings" charset="0"/>
              <a:buChar char="Ø"/>
            </a:pP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We also know that a polynomial time algorithm exists for finding the minimum cost perfect matching.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0872" y="274638"/>
            <a:ext cx="8229600" cy="1498178"/>
          </a:xfrm>
        </p:spPr>
        <p:txBody>
          <a:bodyPr/>
          <a:lstStyle/>
          <a:p>
            <a:pPr eaLnBrk="1" hangingPunct="1"/>
            <a:r>
              <a:rPr lang="en-US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Metric TSP - factor 3/2 approx. algorithm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2690" y="1916832"/>
            <a:ext cx="8229600" cy="4525963"/>
          </a:xfrm>
        </p:spPr>
        <p:txBody>
          <a:bodyPr/>
          <a:lstStyle/>
          <a:p>
            <a:pPr algn="just" eaLnBrk="1" hangingPunct="1">
              <a:buFont typeface="Wingdings" charset="0"/>
              <a:buChar char="Ø"/>
            </a:pPr>
            <a:r>
              <a:rPr lang="en-US" sz="2600" u="sng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Step 1</a:t>
            </a: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: Find an MST, T, of G.</a:t>
            </a:r>
          </a:p>
          <a:p>
            <a:pPr algn="just" eaLnBrk="1" hangingPunct="1">
              <a:buFont typeface="Wingdings" charset="0"/>
              <a:buChar char="Ø"/>
            </a:pPr>
            <a:r>
              <a:rPr lang="en-US" sz="2600" u="sng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Step 2</a:t>
            </a: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: Compute a minimum cost perfect matching, M, on the odd degree vertices of T. Add M to T and obtain an </a:t>
            </a:r>
            <a:r>
              <a:rPr lang="en-US" sz="2600" dirty="0" err="1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Eulerian</a:t>
            </a: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 graph.</a:t>
            </a:r>
          </a:p>
          <a:p>
            <a:pPr algn="just" eaLnBrk="1" hangingPunct="1">
              <a:buFont typeface="Wingdings" charset="0"/>
              <a:buChar char="Ø"/>
            </a:pPr>
            <a:r>
              <a:rPr lang="en-US" sz="2600" u="sng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Step 3</a:t>
            </a: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: Find an Euler tour, T</a:t>
            </a:r>
            <a:r>
              <a:rPr lang="ja-JP" alt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’</a:t>
            </a:r>
            <a:r>
              <a:rPr lang="en-US" altLang="ja-JP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, of this graph.</a:t>
            </a:r>
          </a:p>
          <a:p>
            <a:pPr algn="just" eaLnBrk="1" hangingPunct="1">
              <a:buFont typeface="Wingdings" charset="0"/>
              <a:buChar char="Ø"/>
            </a:pPr>
            <a:r>
              <a:rPr lang="en-US" sz="2600" u="sng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Step 4</a:t>
            </a: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: Output the tour that visits vertices of G in order of their first appearance in T</a:t>
            </a:r>
            <a:r>
              <a:rPr lang="ja-JP" alt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’</a:t>
            </a:r>
            <a:r>
              <a:rPr lang="en-US" altLang="ja-JP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. Call this tour C</a:t>
            </a:r>
            <a:r>
              <a:rPr lang="en-US" altLang="ja-JP" sz="2600" dirty="0" smtClean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.</a:t>
            </a:r>
            <a:endParaRPr lang="en-US" altLang="ja-JP" sz="2600" dirty="0">
              <a:latin typeface="Comic Sans MS" panose="030F0702030302020204" pitchFamily="66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2195513" y="3126333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2133600" y="3181895"/>
            <a:ext cx="782638" cy="808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3203575" y="4061370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 flipH="1">
            <a:off x="4140200" y="4248695"/>
            <a:ext cx="431800" cy="677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 flipH="1">
            <a:off x="4716463" y="3269208"/>
            <a:ext cx="3603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5219700" y="3126333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 flipH="1">
            <a:off x="6804025" y="3197770"/>
            <a:ext cx="3603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4787900" y="4061370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4211638" y="5069433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2124075" y="4853533"/>
            <a:ext cx="18002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2051050" y="4134395"/>
            <a:ext cx="8651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3132138" y="4134395"/>
            <a:ext cx="792162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5867400" y="4134395"/>
            <a:ext cx="7207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7235825" y="3126333"/>
            <a:ext cx="360363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7504113" y="3627983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7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6856413" y="470907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1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6948488" y="3608933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400" b="1">
              <a:ea typeface="ヒラギノ角ゴ Pro W3" charset="0"/>
              <a:cs typeface="ヒラギノ角ゴ Pro W3" charset="0"/>
            </a:endParaRP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6781800" y="3334295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6208713" y="4420145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5775325" y="3772445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4572000" y="346447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1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4767263" y="499640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4</a:t>
            </a: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3616325" y="4420145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6</a:t>
            </a: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2608263" y="492497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2392363" y="413280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2339975" y="3537495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5</a:t>
            </a:r>
          </a:p>
        </p:txBody>
      </p: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3759200" y="3772445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4264025" y="456460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5</a:t>
            </a:r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3124200" y="280089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36895" name="Text Box 31"/>
          <p:cNvSpPr txBox="1">
            <a:spLocks noChangeArrowheads="1"/>
          </p:cNvSpPr>
          <p:nvPr/>
        </p:nvSpPr>
        <p:spPr bwMode="auto">
          <a:xfrm>
            <a:off x="5703888" y="278502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373792" name="Line 32"/>
          <p:cNvSpPr>
            <a:spLocks noChangeShapeType="1"/>
          </p:cNvSpPr>
          <p:nvPr/>
        </p:nvSpPr>
        <p:spPr bwMode="auto">
          <a:xfrm flipV="1">
            <a:off x="4716463" y="3269208"/>
            <a:ext cx="360362" cy="7207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7" name="Line 33"/>
          <p:cNvSpPr>
            <a:spLocks noChangeShapeType="1"/>
          </p:cNvSpPr>
          <p:nvPr/>
        </p:nvSpPr>
        <p:spPr bwMode="auto">
          <a:xfrm flipV="1">
            <a:off x="5867400" y="4566195"/>
            <a:ext cx="165735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94" name="Line 34"/>
          <p:cNvSpPr>
            <a:spLocks noChangeShapeType="1"/>
          </p:cNvSpPr>
          <p:nvPr/>
        </p:nvSpPr>
        <p:spPr bwMode="auto">
          <a:xfrm flipV="1">
            <a:off x="5867400" y="4566195"/>
            <a:ext cx="1657350" cy="50323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95" name="Line 35"/>
          <p:cNvSpPr>
            <a:spLocks noChangeShapeType="1"/>
          </p:cNvSpPr>
          <p:nvPr/>
        </p:nvSpPr>
        <p:spPr bwMode="auto">
          <a:xfrm>
            <a:off x="4787900" y="4061370"/>
            <a:ext cx="18002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96" name="Line 36"/>
          <p:cNvSpPr>
            <a:spLocks noChangeShapeType="1"/>
          </p:cNvSpPr>
          <p:nvPr/>
        </p:nvSpPr>
        <p:spPr bwMode="auto">
          <a:xfrm flipH="1">
            <a:off x="5867400" y="4134395"/>
            <a:ext cx="720725" cy="79216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97" name="Line 37"/>
          <p:cNvSpPr>
            <a:spLocks noChangeShapeType="1"/>
          </p:cNvSpPr>
          <p:nvPr/>
        </p:nvSpPr>
        <p:spPr bwMode="auto">
          <a:xfrm flipH="1">
            <a:off x="2051050" y="4134395"/>
            <a:ext cx="865188" cy="6477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98" name="Line 38"/>
          <p:cNvSpPr>
            <a:spLocks noChangeShapeType="1"/>
          </p:cNvSpPr>
          <p:nvPr/>
        </p:nvSpPr>
        <p:spPr bwMode="auto">
          <a:xfrm>
            <a:off x="2124075" y="4853533"/>
            <a:ext cx="1727200" cy="2159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99" name="Line 39"/>
          <p:cNvSpPr>
            <a:spLocks noChangeShapeType="1"/>
          </p:cNvSpPr>
          <p:nvPr/>
        </p:nvSpPr>
        <p:spPr bwMode="auto">
          <a:xfrm>
            <a:off x="3203575" y="4061370"/>
            <a:ext cx="1296988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00" name="Line 40"/>
          <p:cNvSpPr>
            <a:spLocks noChangeShapeType="1"/>
          </p:cNvSpPr>
          <p:nvPr/>
        </p:nvSpPr>
        <p:spPr bwMode="auto">
          <a:xfrm flipV="1">
            <a:off x="2195513" y="3105695"/>
            <a:ext cx="2681287" cy="2063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01" name="Line 41"/>
          <p:cNvSpPr>
            <a:spLocks noChangeShapeType="1"/>
          </p:cNvSpPr>
          <p:nvPr/>
        </p:nvSpPr>
        <p:spPr bwMode="auto">
          <a:xfrm flipV="1">
            <a:off x="6804025" y="3258095"/>
            <a:ext cx="358775" cy="58737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6" name="AutoShape 42"/>
          <p:cNvSpPr>
            <a:spLocks noChangeArrowheads="1"/>
          </p:cNvSpPr>
          <p:nvPr/>
        </p:nvSpPr>
        <p:spPr bwMode="auto">
          <a:xfrm>
            <a:off x="1752600" y="2953295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V1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6907" name="AutoShape 43"/>
          <p:cNvSpPr>
            <a:spLocks noChangeArrowheads="1"/>
          </p:cNvSpPr>
          <p:nvPr/>
        </p:nvSpPr>
        <p:spPr bwMode="auto">
          <a:xfrm>
            <a:off x="4800600" y="2953295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V2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6908" name="AutoShape 44"/>
          <p:cNvSpPr>
            <a:spLocks noChangeArrowheads="1"/>
          </p:cNvSpPr>
          <p:nvPr/>
        </p:nvSpPr>
        <p:spPr bwMode="auto">
          <a:xfrm>
            <a:off x="6934200" y="2953295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V8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6909" name="AutoShape 45"/>
          <p:cNvSpPr>
            <a:spLocks noChangeArrowheads="1"/>
          </p:cNvSpPr>
          <p:nvPr/>
        </p:nvSpPr>
        <p:spPr bwMode="auto">
          <a:xfrm>
            <a:off x="2743200" y="3943895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V4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6910" name="AutoShape 46"/>
          <p:cNvSpPr>
            <a:spLocks noChangeArrowheads="1"/>
          </p:cNvSpPr>
          <p:nvPr/>
        </p:nvSpPr>
        <p:spPr bwMode="auto">
          <a:xfrm>
            <a:off x="4419600" y="3943895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V3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6911" name="AutoShape 47"/>
          <p:cNvSpPr>
            <a:spLocks noChangeArrowheads="1"/>
          </p:cNvSpPr>
          <p:nvPr/>
        </p:nvSpPr>
        <p:spPr bwMode="auto">
          <a:xfrm>
            <a:off x="6477000" y="3867695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V7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6912" name="AutoShape 48"/>
          <p:cNvSpPr>
            <a:spLocks noChangeArrowheads="1"/>
          </p:cNvSpPr>
          <p:nvPr/>
        </p:nvSpPr>
        <p:spPr bwMode="auto">
          <a:xfrm>
            <a:off x="1752600" y="4705895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V5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6913" name="AutoShape 49"/>
          <p:cNvSpPr>
            <a:spLocks noChangeArrowheads="1"/>
          </p:cNvSpPr>
          <p:nvPr/>
        </p:nvSpPr>
        <p:spPr bwMode="auto">
          <a:xfrm>
            <a:off x="3810000" y="4858295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V6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6914" name="AutoShape 50"/>
          <p:cNvSpPr>
            <a:spLocks noChangeArrowheads="1"/>
          </p:cNvSpPr>
          <p:nvPr/>
        </p:nvSpPr>
        <p:spPr bwMode="auto">
          <a:xfrm>
            <a:off x="5486400" y="4858295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V9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6915" name="AutoShape 51"/>
          <p:cNvSpPr>
            <a:spLocks noChangeArrowheads="1"/>
          </p:cNvSpPr>
          <p:nvPr/>
        </p:nvSpPr>
        <p:spPr bwMode="auto">
          <a:xfrm>
            <a:off x="7391400" y="4324895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V10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6917" name="Text Box 53"/>
          <p:cNvSpPr txBox="1">
            <a:spLocks noChangeArrowheads="1"/>
          </p:cNvSpPr>
          <p:nvPr/>
        </p:nvSpPr>
        <p:spPr bwMode="auto">
          <a:xfrm>
            <a:off x="609601" y="381000"/>
            <a:ext cx="79248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600" u="sng" dirty="0">
                <a:solidFill>
                  <a:srgbClr val="336699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Step1: Compute Minimum Spanning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3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7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7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7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7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7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7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7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92" grpId="0" animBg="1"/>
      <p:bldP spid="373794" grpId="0" animBg="1"/>
      <p:bldP spid="373795" grpId="0" animBg="1"/>
      <p:bldP spid="373796" grpId="0" animBg="1"/>
      <p:bldP spid="373797" grpId="0" animBg="1"/>
      <p:bldP spid="373798" grpId="0" animBg="1"/>
      <p:bldP spid="373799" grpId="0" animBg="1"/>
      <p:bldP spid="373800" grpId="0" animBg="1"/>
      <p:bldP spid="37380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ChangeArrowheads="1"/>
          </p:cNvSpPr>
          <p:nvPr/>
        </p:nvSpPr>
        <p:spPr bwMode="auto">
          <a:xfrm>
            <a:off x="7315200" y="4368552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4787" name="Rectangle 3"/>
          <p:cNvSpPr>
            <a:spLocks noChangeArrowheads="1"/>
          </p:cNvSpPr>
          <p:nvPr/>
        </p:nvSpPr>
        <p:spPr bwMode="auto">
          <a:xfrm>
            <a:off x="4343400" y="3987552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4788" name="Rectangle 4"/>
          <p:cNvSpPr>
            <a:spLocks noChangeArrowheads="1"/>
          </p:cNvSpPr>
          <p:nvPr/>
        </p:nvSpPr>
        <p:spPr bwMode="auto">
          <a:xfrm>
            <a:off x="3733800" y="4901952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4789" name="Rectangle 5"/>
          <p:cNvSpPr>
            <a:spLocks noChangeArrowheads="1"/>
          </p:cNvSpPr>
          <p:nvPr/>
        </p:nvSpPr>
        <p:spPr bwMode="auto">
          <a:xfrm>
            <a:off x="6400800" y="3911352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4790" name="Rectangle 6"/>
          <p:cNvSpPr>
            <a:spLocks noChangeArrowheads="1"/>
          </p:cNvSpPr>
          <p:nvPr/>
        </p:nvSpPr>
        <p:spPr bwMode="auto">
          <a:xfrm>
            <a:off x="6858000" y="2996952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4791" name="Rectangle 7"/>
          <p:cNvSpPr>
            <a:spLocks noChangeArrowheads="1"/>
          </p:cNvSpPr>
          <p:nvPr/>
        </p:nvSpPr>
        <p:spPr bwMode="auto">
          <a:xfrm>
            <a:off x="1676400" y="2996952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288032" y="228600"/>
            <a:ext cx="8676456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600" u="sng" dirty="0">
                <a:solidFill>
                  <a:srgbClr val="336699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Step2: Compute Minimum Cost Perfect Matching</a:t>
            </a: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2195513" y="3322390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3203575" y="4257427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>
            <a:off x="4716463" y="3465265"/>
            <a:ext cx="3603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H="1">
            <a:off x="6804025" y="3393827"/>
            <a:ext cx="3603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4787900" y="4257427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2124075" y="5049590"/>
            <a:ext cx="18002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H="1">
            <a:off x="2051050" y="4330452"/>
            <a:ext cx="8651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H="1">
            <a:off x="5867400" y="4330452"/>
            <a:ext cx="7207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6856413" y="4905127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1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6948488" y="380499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400" b="1">
              <a:ea typeface="ヒラギノ角ゴ Pro W3" charset="0"/>
              <a:cs typeface="ヒラギノ角ゴ Pro W3" charset="0"/>
            </a:endParaRPr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6781800" y="3530352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6208713" y="4616202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5775325" y="3968502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4572000" y="3660527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1</a:t>
            </a:r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2608263" y="5121027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2392363" y="4328865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2</a:t>
            </a:r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3759200" y="3968502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3124200" y="2996952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ea typeface="ヒラギノ角ゴ Pro W3" charset="0"/>
                <a:cs typeface="ヒラギノ角ゴ Pro W3" charset="0"/>
              </a:rPr>
              <a:t>3</a:t>
            </a:r>
          </a:p>
        </p:txBody>
      </p:sp>
      <p:sp>
        <p:nvSpPr>
          <p:cNvPr id="37915" name="Line 27"/>
          <p:cNvSpPr>
            <a:spLocks noChangeShapeType="1"/>
          </p:cNvSpPr>
          <p:nvPr/>
        </p:nvSpPr>
        <p:spPr bwMode="auto">
          <a:xfrm flipV="1">
            <a:off x="4716463" y="3465265"/>
            <a:ext cx="360362" cy="7207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6" name="Line 28"/>
          <p:cNvSpPr>
            <a:spLocks noChangeShapeType="1"/>
          </p:cNvSpPr>
          <p:nvPr/>
        </p:nvSpPr>
        <p:spPr bwMode="auto">
          <a:xfrm flipV="1">
            <a:off x="5867400" y="4762252"/>
            <a:ext cx="165735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7" name="Line 29"/>
          <p:cNvSpPr>
            <a:spLocks noChangeShapeType="1"/>
          </p:cNvSpPr>
          <p:nvPr/>
        </p:nvSpPr>
        <p:spPr bwMode="auto">
          <a:xfrm flipV="1">
            <a:off x="5867400" y="4762252"/>
            <a:ext cx="1657350" cy="50323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8" name="Line 30"/>
          <p:cNvSpPr>
            <a:spLocks noChangeShapeType="1"/>
          </p:cNvSpPr>
          <p:nvPr/>
        </p:nvSpPr>
        <p:spPr bwMode="auto">
          <a:xfrm>
            <a:off x="4787900" y="4257427"/>
            <a:ext cx="18002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9" name="Line 31"/>
          <p:cNvSpPr>
            <a:spLocks noChangeShapeType="1"/>
          </p:cNvSpPr>
          <p:nvPr/>
        </p:nvSpPr>
        <p:spPr bwMode="auto">
          <a:xfrm flipH="1">
            <a:off x="5867400" y="4330452"/>
            <a:ext cx="720725" cy="79216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0" name="Line 32"/>
          <p:cNvSpPr>
            <a:spLocks noChangeShapeType="1"/>
          </p:cNvSpPr>
          <p:nvPr/>
        </p:nvSpPr>
        <p:spPr bwMode="auto">
          <a:xfrm flipH="1">
            <a:off x="2051050" y="4330452"/>
            <a:ext cx="865188" cy="6477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1" name="Line 33"/>
          <p:cNvSpPr>
            <a:spLocks noChangeShapeType="1"/>
          </p:cNvSpPr>
          <p:nvPr/>
        </p:nvSpPr>
        <p:spPr bwMode="auto">
          <a:xfrm>
            <a:off x="2124075" y="5049590"/>
            <a:ext cx="1727200" cy="2159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2" name="Line 34"/>
          <p:cNvSpPr>
            <a:spLocks noChangeShapeType="1"/>
          </p:cNvSpPr>
          <p:nvPr/>
        </p:nvSpPr>
        <p:spPr bwMode="auto">
          <a:xfrm>
            <a:off x="3203575" y="4257427"/>
            <a:ext cx="1296988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3" name="Line 35"/>
          <p:cNvSpPr>
            <a:spLocks noChangeShapeType="1"/>
          </p:cNvSpPr>
          <p:nvPr/>
        </p:nvSpPr>
        <p:spPr bwMode="auto">
          <a:xfrm flipV="1">
            <a:off x="2195513" y="3301752"/>
            <a:ext cx="2681287" cy="2063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4" name="Line 36"/>
          <p:cNvSpPr>
            <a:spLocks noChangeShapeType="1"/>
          </p:cNvSpPr>
          <p:nvPr/>
        </p:nvSpPr>
        <p:spPr bwMode="auto">
          <a:xfrm flipV="1">
            <a:off x="6804025" y="3454152"/>
            <a:ext cx="358775" cy="58737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5" name="AutoShape 37"/>
          <p:cNvSpPr>
            <a:spLocks noChangeArrowheads="1"/>
          </p:cNvSpPr>
          <p:nvPr/>
        </p:nvSpPr>
        <p:spPr bwMode="auto">
          <a:xfrm>
            <a:off x="1752600" y="3149352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V1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7926" name="AutoShape 38"/>
          <p:cNvSpPr>
            <a:spLocks noChangeArrowheads="1"/>
          </p:cNvSpPr>
          <p:nvPr/>
        </p:nvSpPr>
        <p:spPr bwMode="auto">
          <a:xfrm>
            <a:off x="4800600" y="3149352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V2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7927" name="AutoShape 39"/>
          <p:cNvSpPr>
            <a:spLocks noChangeArrowheads="1"/>
          </p:cNvSpPr>
          <p:nvPr/>
        </p:nvSpPr>
        <p:spPr bwMode="auto">
          <a:xfrm>
            <a:off x="6934200" y="3149352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V8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7928" name="AutoShape 40"/>
          <p:cNvSpPr>
            <a:spLocks noChangeArrowheads="1"/>
          </p:cNvSpPr>
          <p:nvPr/>
        </p:nvSpPr>
        <p:spPr bwMode="auto">
          <a:xfrm>
            <a:off x="2743200" y="4139952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V4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7929" name="AutoShape 41"/>
          <p:cNvSpPr>
            <a:spLocks noChangeArrowheads="1"/>
          </p:cNvSpPr>
          <p:nvPr/>
        </p:nvSpPr>
        <p:spPr bwMode="auto">
          <a:xfrm>
            <a:off x="4419600" y="4139952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V3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7930" name="AutoShape 42"/>
          <p:cNvSpPr>
            <a:spLocks noChangeArrowheads="1"/>
          </p:cNvSpPr>
          <p:nvPr/>
        </p:nvSpPr>
        <p:spPr bwMode="auto">
          <a:xfrm>
            <a:off x="6477000" y="4063752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V7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7931" name="AutoShape 43"/>
          <p:cNvSpPr>
            <a:spLocks noChangeArrowheads="1"/>
          </p:cNvSpPr>
          <p:nvPr/>
        </p:nvSpPr>
        <p:spPr bwMode="auto">
          <a:xfrm>
            <a:off x="1752600" y="4901952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V5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7932" name="AutoShape 44"/>
          <p:cNvSpPr>
            <a:spLocks noChangeArrowheads="1"/>
          </p:cNvSpPr>
          <p:nvPr/>
        </p:nvSpPr>
        <p:spPr bwMode="auto">
          <a:xfrm>
            <a:off x="3810000" y="5054352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V6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7933" name="AutoShape 45"/>
          <p:cNvSpPr>
            <a:spLocks noChangeArrowheads="1"/>
          </p:cNvSpPr>
          <p:nvPr/>
        </p:nvSpPr>
        <p:spPr bwMode="auto">
          <a:xfrm>
            <a:off x="5486400" y="5054352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V9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7934" name="AutoShape 46"/>
          <p:cNvSpPr>
            <a:spLocks noChangeArrowheads="1"/>
          </p:cNvSpPr>
          <p:nvPr/>
        </p:nvSpPr>
        <p:spPr bwMode="auto">
          <a:xfrm>
            <a:off x="7391400" y="4520952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V10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cxnSp>
        <p:nvCxnSpPr>
          <p:cNvPr id="374831" name="AutoShape 47"/>
          <p:cNvCxnSpPr>
            <a:cxnSpLocks noChangeShapeType="1"/>
            <a:stCxn id="374791" idx="0"/>
            <a:endCxn id="374790" idx="0"/>
          </p:cNvCxnSpPr>
          <p:nvPr/>
        </p:nvCxnSpPr>
        <p:spPr bwMode="auto">
          <a:xfrm rot="5400000" flipV="1">
            <a:off x="4571206" y="406946"/>
            <a:ext cx="1588" cy="5181600"/>
          </a:xfrm>
          <a:prstGeom prst="curvedConnector3">
            <a:avLst>
              <a:gd name="adj1" fmla="val -37200000"/>
            </a:avLst>
          </a:prstGeom>
          <a:noFill/>
          <a:ln w="5080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74832" name="AutoShape 48"/>
          <p:cNvCxnSpPr>
            <a:cxnSpLocks noChangeShapeType="1"/>
            <a:stCxn id="374789" idx="3"/>
            <a:endCxn id="374786" idx="0"/>
          </p:cNvCxnSpPr>
          <p:nvPr/>
        </p:nvCxnSpPr>
        <p:spPr bwMode="auto">
          <a:xfrm>
            <a:off x="7010400" y="4178052"/>
            <a:ext cx="609600" cy="190500"/>
          </a:xfrm>
          <a:prstGeom prst="curvedConnector2">
            <a:avLst/>
          </a:prstGeom>
          <a:noFill/>
          <a:ln w="5080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74833" name="AutoShape 49"/>
          <p:cNvCxnSpPr>
            <a:cxnSpLocks noChangeShapeType="1"/>
            <a:stCxn id="374788" idx="0"/>
            <a:endCxn id="37929" idx="4"/>
          </p:cNvCxnSpPr>
          <p:nvPr/>
        </p:nvCxnSpPr>
        <p:spPr bwMode="auto">
          <a:xfrm rot="-5400000">
            <a:off x="4102101" y="4357439"/>
            <a:ext cx="481012" cy="608013"/>
          </a:xfrm>
          <a:prstGeom prst="curvedConnector3">
            <a:avLst>
              <a:gd name="adj1" fmla="val 49833"/>
            </a:avLst>
          </a:prstGeom>
          <a:noFill/>
          <a:ln w="5080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74834" name="Text Box 50"/>
          <p:cNvSpPr txBox="1">
            <a:spLocks noChangeArrowheads="1"/>
          </p:cNvSpPr>
          <p:nvPr/>
        </p:nvSpPr>
        <p:spPr bwMode="auto">
          <a:xfrm>
            <a:off x="367389" y="5805264"/>
            <a:ext cx="852509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 b="1" dirty="0">
                <a:solidFill>
                  <a:srgbClr val="009900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V1, V3, V6, V7, V8, V10 are odd degree </a:t>
            </a:r>
            <a:r>
              <a:rPr lang="en-US" sz="2600" b="1" dirty="0" smtClean="0">
                <a:solidFill>
                  <a:srgbClr val="009900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vertices</a:t>
            </a:r>
            <a:endParaRPr lang="en-US" sz="2600" dirty="0">
              <a:latin typeface="Comic Sans MS" panose="030F0702030302020204" pitchFamily="66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4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4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4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4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4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74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1000"/>
                                        <p:tgtEl>
                                          <p:spTgt spid="37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1000"/>
                                        <p:tgtEl>
                                          <p:spTgt spid="37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1000"/>
                                        <p:tgtEl>
                                          <p:spTgt spid="37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6" grpId="0" animBg="1"/>
      <p:bldP spid="374787" grpId="0" animBg="1"/>
      <p:bldP spid="374788" grpId="0" animBg="1"/>
      <p:bldP spid="374789" grpId="0" animBg="1"/>
      <p:bldP spid="374790" grpId="0" animBg="1"/>
      <p:bldP spid="374791" grpId="0" animBg="1"/>
      <p:bldP spid="37483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7315200" y="4219277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343400" y="3838277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3733800" y="4752677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6400800" y="3762077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6858000" y="2847677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1676400" y="2847677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2195513" y="3173115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3203575" y="4108152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 flipH="1">
            <a:off x="4716463" y="3315990"/>
            <a:ext cx="3603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flipH="1">
            <a:off x="6804025" y="3244552"/>
            <a:ext cx="3603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4787900" y="4108152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2124075" y="4900315"/>
            <a:ext cx="18002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 flipH="1">
            <a:off x="2051050" y="4181177"/>
            <a:ext cx="8651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 flipH="1">
            <a:off x="5867400" y="4181177"/>
            <a:ext cx="7207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6948488" y="3655715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400" b="1">
              <a:ea typeface="ヒラギノ角ゴ Pro W3" charset="0"/>
              <a:cs typeface="ヒラギノ角ゴ Pro W3" charset="0"/>
            </a:endParaRPr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 flipV="1">
            <a:off x="4716463" y="3315990"/>
            <a:ext cx="360362" cy="7207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Line 19"/>
          <p:cNvSpPr>
            <a:spLocks noChangeShapeType="1"/>
          </p:cNvSpPr>
          <p:nvPr/>
        </p:nvSpPr>
        <p:spPr bwMode="auto">
          <a:xfrm flipV="1">
            <a:off x="5867400" y="4612977"/>
            <a:ext cx="165735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 flipV="1">
            <a:off x="5867400" y="4612977"/>
            <a:ext cx="1657350" cy="50323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>
            <a:off x="4787900" y="4108152"/>
            <a:ext cx="18002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4" name="Line 22"/>
          <p:cNvSpPr>
            <a:spLocks noChangeShapeType="1"/>
          </p:cNvSpPr>
          <p:nvPr/>
        </p:nvSpPr>
        <p:spPr bwMode="auto">
          <a:xfrm flipH="1">
            <a:off x="5867400" y="4181177"/>
            <a:ext cx="720725" cy="79216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Line 23"/>
          <p:cNvSpPr>
            <a:spLocks noChangeShapeType="1"/>
          </p:cNvSpPr>
          <p:nvPr/>
        </p:nvSpPr>
        <p:spPr bwMode="auto">
          <a:xfrm flipH="1">
            <a:off x="2051050" y="4181177"/>
            <a:ext cx="865188" cy="6477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6" name="Line 24"/>
          <p:cNvSpPr>
            <a:spLocks noChangeShapeType="1"/>
          </p:cNvSpPr>
          <p:nvPr/>
        </p:nvSpPr>
        <p:spPr bwMode="auto">
          <a:xfrm>
            <a:off x="2124075" y="4900315"/>
            <a:ext cx="1727200" cy="2159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Line 25"/>
          <p:cNvSpPr>
            <a:spLocks noChangeShapeType="1"/>
          </p:cNvSpPr>
          <p:nvPr/>
        </p:nvSpPr>
        <p:spPr bwMode="auto">
          <a:xfrm>
            <a:off x="3203575" y="4108152"/>
            <a:ext cx="1296988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8" name="Line 26"/>
          <p:cNvSpPr>
            <a:spLocks noChangeShapeType="1"/>
          </p:cNvSpPr>
          <p:nvPr/>
        </p:nvSpPr>
        <p:spPr bwMode="auto">
          <a:xfrm flipV="1">
            <a:off x="2195513" y="3152477"/>
            <a:ext cx="2681287" cy="2063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9" name="Line 27"/>
          <p:cNvSpPr>
            <a:spLocks noChangeShapeType="1"/>
          </p:cNvSpPr>
          <p:nvPr/>
        </p:nvSpPr>
        <p:spPr bwMode="auto">
          <a:xfrm flipV="1">
            <a:off x="6804025" y="3304877"/>
            <a:ext cx="358775" cy="58737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0" name="AutoShape 28"/>
          <p:cNvSpPr>
            <a:spLocks noChangeArrowheads="1"/>
          </p:cNvSpPr>
          <p:nvPr/>
        </p:nvSpPr>
        <p:spPr bwMode="auto">
          <a:xfrm>
            <a:off x="1752600" y="3000077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V1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8941" name="AutoShape 29"/>
          <p:cNvSpPr>
            <a:spLocks noChangeArrowheads="1"/>
          </p:cNvSpPr>
          <p:nvPr/>
        </p:nvSpPr>
        <p:spPr bwMode="auto">
          <a:xfrm>
            <a:off x="4800600" y="3000077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V2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8942" name="AutoShape 30"/>
          <p:cNvSpPr>
            <a:spLocks noChangeArrowheads="1"/>
          </p:cNvSpPr>
          <p:nvPr/>
        </p:nvSpPr>
        <p:spPr bwMode="auto">
          <a:xfrm>
            <a:off x="6934200" y="3000077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V8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8943" name="AutoShape 31"/>
          <p:cNvSpPr>
            <a:spLocks noChangeArrowheads="1"/>
          </p:cNvSpPr>
          <p:nvPr/>
        </p:nvSpPr>
        <p:spPr bwMode="auto">
          <a:xfrm>
            <a:off x="2743200" y="3990677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V4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8944" name="AutoShape 32"/>
          <p:cNvSpPr>
            <a:spLocks noChangeArrowheads="1"/>
          </p:cNvSpPr>
          <p:nvPr/>
        </p:nvSpPr>
        <p:spPr bwMode="auto">
          <a:xfrm>
            <a:off x="4419600" y="3990677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V3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8945" name="AutoShape 33"/>
          <p:cNvSpPr>
            <a:spLocks noChangeArrowheads="1"/>
          </p:cNvSpPr>
          <p:nvPr/>
        </p:nvSpPr>
        <p:spPr bwMode="auto">
          <a:xfrm>
            <a:off x="6477000" y="3914477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V7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8946" name="AutoShape 34"/>
          <p:cNvSpPr>
            <a:spLocks noChangeArrowheads="1"/>
          </p:cNvSpPr>
          <p:nvPr/>
        </p:nvSpPr>
        <p:spPr bwMode="auto">
          <a:xfrm>
            <a:off x="1752600" y="4752677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V5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8947" name="AutoShape 35"/>
          <p:cNvSpPr>
            <a:spLocks noChangeArrowheads="1"/>
          </p:cNvSpPr>
          <p:nvPr/>
        </p:nvSpPr>
        <p:spPr bwMode="auto">
          <a:xfrm>
            <a:off x="3810000" y="4905077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V6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8948" name="AutoShape 36"/>
          <p:cNvSpPr>
            <a:spLocks noChangeArrowheads="1"/>
          </p:cNvSpPr>
          <p:nvPr/>
        </p:nvSpPr>
        <p:spPr bwMode="auto">
          <a:xfrm>
            <a:off x="5486400" y="4905077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V9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8949" name="AutoShape 37"/>
          <p:cNvSpPr>
            <a:spLocks noChangeArrowheads="1"/>
          </p:cNvSpPr>
          <p:nvPr/>
        </p:nvSpPr>
        <p:spPr bwMode="auto">
          <a:xfrm>
            <a:off x="7391400" y="4371677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V10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cxnSp>
        <p:nvCxnSpPr>
          <p:cNvPr id="38950" name="AutoShape 38"/>
          <p:cNvCxnSpPr>
            <a:cxnSpLocks noChangeShapeType="1"/>
            <a:stCxn id="38920" idx="0"/>
            <a:endCxn id="38919" idx="0"/>
          </p:cNvCxnSpPr>
          <p:nvPr/>
        </p:nvCxnSpPr>
        <p:spPr bwMode="auto">
          <a:xfrm rot="5400000" flipV="1">
            <a:off x="4571206" y="257671"/>
            <a:ext cx="1588" cy="5181600"/>
          </a:xfrm>
          <a:prstGeom prst="curvedConnector3">
            <a:avLst>
              <a:gd name="adj1" fmla="val -37200000"/>
            </a:avLst>
          </a:prstGeom>
          <a:noFill/>
          <a:ln w="5080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8951" name="AutoShape 39"/>
          <p:cNvCxnSpPr>
            <a:cxnSpLocks noChangeShapeType="1"/>
            <a:stCxn id="38918" idx="3"/>
            <a:endCxn id="38915" idx="0"/>
          </p:cNvCxnSpPr>
          <p:nvPr/>
        </p:nvCxnSpPr>
        <p:spPr bwMode="auto">
          <a:xfrm>
            <a:off x="7010400" y="4028777"/>
            <a:ext cx="609600" cy="190500"/>
          </a:xfrm>
          <a:prstGeom prst="curvedConnector2">
            <a:avLst/>
          </a:prstGeom>
          <a:noFill/>
          <a:ln w="5080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8952" name="AutoShape 40"/>
          <p:cNvCxnSpPr>
            <a:cxnSpLocks noChangeShapeType="1"/>
            <a:stCxn id="38917" idx="0"/>
            <a:endCxn id="38944" idx="4"/>
          </p:cNvCxnSpPr>
          <p:nvPr/>
        </p:nvCxnSpPr>
        <p:spPr bwMode="auto">
          <a:xfrm rot="-5400000">
            <a:off x="4102101" y="4208164"/>
            <a:ext cx="481012" cy="608013"/>
          </a:xfrm>
          <a:prstGeom prst="curvedConnector3">
            <a:avLst>
              <a:gd name="adj1" fmla="val 49833"/>
            </a:avLst>
          </a:prstGeom>
          <a:noFill/>
          <a:ln w="5080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75849" name="Text Box 41"/>
          <p:cNvSpPr txBox="1">
            <a:spLocks noChangeArrowheads="1"/>
          </p:cNvSpPr>
          <p:nvPr/>
        </p:nvSpPr>
        <p:spPr bwMode="auto">
          <a:xfrm>
            <a:off x="76200" y="5807620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9900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V1 </a:t>
            </a:r>
            <a:r>
              <a:rPr lang="en-US" sz="2000" b="1">
                <a:solidFill>
                  <a:srgbClr val="009900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  <a:sym typeface="Wingdings" charset="0"/>
              </a:rPr>
              <a:t> V2  V3  V4 V5  V6  V3  V7  V9  V10  V7  V8  V1</a:t>
            </a:r>
          </a:p>
        </p:txBody>
      </p:sp>
      <p:sp>
        <p:nvSpPr>
          <p:cNvPr id="375850" name="Line 42"/>
          <p:cNvSpPr>
            <a:spLocks noChangeShapeType="1"/>
          </p:cNvSpPr>
          <p:nvPr/>
        </p:nvSpPr>
        <p:spPr bwMode="auto">
          <a:xfrm>
            <a:off x="2286000" y="3076277"/>
            <a:ext cx="2514600" cy="0"/>
          </a:xfrm>
          <a:prstGeom prst="line">
            <a:avLst/>
          </a:prstGeom>
          <a:noFill/>
          <a:ln w="50800">
            <a:pattFill prst="plaid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51" name="Line 43"/>
          <p:cNvSpPr>
            <a:spLocks noChangeShapeType="1"/>
          </p:cNvSpPr>
          <p:nvPr/>
        </p:nvSpPr>
        <p:spPr bwMode="auto">
          <a:xfrm flipH="1">
            <a:off x="4648200" y="3228677"/>
            <a:ext cx="381000" cy="762000"/>
          </a:xfrm>
          <a:prstGeom prst="line">
            <a:avLst/>
          </a:prstGeom>
          <a:noFill/>
          <a:ln w="50800">
            <a:pattFill prst="plaid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52" name="Line 44"/>
          <p:cNvSpPr>
            <a:spLocks noChangeShapeType="1"/>
          </p:cNvSpPr>
          <p:nvPr/>
        </p:nvSpPr>
        <p:spPr bwMode="auto">
          <a:xfrm flipH="1">
            <a:off x="3124200" y="3990677"/>
            <a:ext cx="1371600" cy="0"/>
          </a:xfrm>
          <a:prstGeom prst="line">
            <a:avLst/>
          </a:prstGeom>
          <a:noFill/>
          <a:ln w="50800">
            <a:pattFill prst="plaid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53" name="Line 45"/>
          <p:cNvSpPr>
            <a:spLocks noChangeShapeType="1"/>
          </p:cNvSpPr>
          <p:nvPr/>
        </p:nvSpPr>
        <p:spPr bwMode="auto">
          <a:xfrm flipH="1">
            <a:off x="2209800" y="4295477"/>
            <a:ext cx="685800" cy="533400"/>
          </a:xfrm>
          <a:prstGeom prst="line">
            <a:avLst/>
          </a:prstGeom>
          <a:noFill/>
          <a:ln w="50800">
            <a:pattFill prst="plaid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54" name="Line 46"/>
          <p:cNvSpPr>
            <a:spLocks noChangeShapeType="1"/>
          </p:cNvSpPr>
          <p:nvPr/>
        </p:nvSpPr>
        <p:spPr bwMode="auto">
          <a:xfrm>
            <a:off x="2133600" y="4981277"/>
            <a:ext cx="1676400" cy="228600"/>
          </a:xfrm>
          <a:prstGeom prst="line">
            <a:avLst/>
          </a:prstGeom>
          <a:noFill/>
          <a:ln w="50800">
            <a:pattFill prst="plaid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75855" name="AutoShape 47"/>
          <p:cNvCxnSpPr>
            <a:cxnSpLocks noChangeShapeType="1"/>
          </p:cNvCxnSpPr>
          <p:nvPr/>
        </p:nvCxnSpPr>
        <p:spPr bwMode="auto">
          <a:xfrm rot="-5400000">
            <a:off x="4256088" y="4284365"/>
            <a:ext cx="481012" cy="608012"/>
          </a:xfrm>
          <a:prstGeom prst="curvedConnector3">
            <a:avLst>
              <a:gd name="adj1" fmla="val 49833"/>
            </a:avLst>
          </a:prstGeom>
          <a:noFill/>
          <a:ln w="50800">
            <a:pattFill prst="plaid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75856" name="Line 48"/>
          <p:cNvSpPr>
            <a:spLocks noChangeShapeType="1"/>
          </p:cNvSpPr>
          <p:nvPr/>
        </p:nvSpPr>
        <p:spPr bwMode="auto">
          <a:xfrm>
            <a:off x="4953000" y="3990677"/>
            <a:ext cx="1447800" cy="0"/>
          </a:xfrm>
          <a:prstGeom prst="line">
            <a:avLst/>
          </a:prstGeom>
          <a:noFill/>
          <a:ln w="50800">
            <a:pattFill prst="plaid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57" name="Line 49"/>
          <p:cNvSpPr>
            <a:spLocks noChangeShapeType="1"/>
          </p:cNvSpPr>
          <p:nvPr/>
        </p:nvSpPr>
        <p:spPr bwMode="auto">
          <a:xfrm flipH="1">
            <a:off x="5943600" y="4143077"/>
            <a:ext cx="762000" cy="838200"/>
          </a:xfrm>
          <a:prstGeom prst="line">
            <a:avLst/>
          </a:prstGeom>
          <a:noFill/>
          <a:ln w="50800">
            <a:pattFill prst="plaid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58" name="Line 50"/>
          <p:cNvSpPr>
            <a:spLocks noChangeShapeType="1"/>
          </p:cNvSpPr>
          <p:nvPr/>
        </p:nvSpPr>
        <p:spPr bwMode="auto">
          <a:xfrm flipV="1">
            <a:off x="6019800" y="4600277"/>
            <a:ext cx="1295400" cy="381000"/>
          </a:xfrm>
          <a:prstGeom prst="line">
            <a:avLst/>
          </a:prstGeom>
          <a:noFill/>
          <a:ln w="50800">
            <a:pattFill prst="plaid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75859" name="AutoShape 51"/>
          <p:cNvCxnSpPr>
            <a:cxnSpLocks noChangeShapeType="1"/>
            <a:stCxn id="38915" idx="1"/>
            <a:endCxn id="38918" idx="3"/>
          </p:cNvCxnSpPr>
          <p:nvPr/>
        </p:nvCxnSpPr>
        <p:spPr bwMode="auto">
          <a:xfrm rot="10800000">
            <a:off x="7010400" y="4028777"/>
            <a:ext cx="304800" cy="457200"/>
          </a:xfrm>
          <a:prstGeom prst="curvedConnector3">
            <a:avLst>
              <a:gd name="adj1" fmla="val 50000"/>
            </a:avLst>
          </a:prstGeom>
          <a:noFill/>
          <a:ln w="50800">
            <a:pattFill prst="plaid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75860" name="Line 52"/>
          <p:cNvSpPr>
            <a:spLocks noChangeShapeType="1"/>
          </p:cNvSpPr>
          <p:nvPr/>
        </p:nvSpPr>
        <p:spPr bwMode="auto">
          <a:xfrm flipV="1">
            <a:off x="6705600" y="3228677"/>
            <a:ext cx="381000" cy="609600"/>
          </a:xfrm>
          <a:prstGeom prst="line">
            <a:avLst/>
          </a:prstGeom>
          <a:noFill/>
          <a:ln w="50800">
            <a:pattFill prst="plaid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75861" name="AutoShape 53"/>
          <p:cNvCxnSpPr>
            <a:cxnSpLocks noChangeShapeType="1"/>
            <a:stCxn id="38942" idx="1"/>
            <a:endCxn id="38940" idx="0"/>
          </p:cNvCxnSpPr>
          <p:nvPr/>
        </p:nvCxnSpPr>
        <p:spPr bwMode="auto">
          <a:xfrm rot="5400000" flipH="1">
            <a:off x="4469606" y="510084"/>
            <a:ext cx="41275" cy="5021262"/>
          </a:xfrm>
          <a:prstGeom prst="curvedConnector3">
            <a:avLst>
              <a:gd name="adj1" fmla="val 1215384"/>
            </a:avLst>
          </a:prstGeom>
          <a:noFill/>
          <a:ln w="50800">
            <a:pattFill prst="plaid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8966" name="Rectangle 54"/>
          <p:cNvSpPr>
            <a:spLocks noChangeArrowheads="1"/>
          </p:cNvSpPr>
          <p:nvPr/>
        </p:nvSpPr>
        <p:spPr bwMode="auto">
          <a:xfrm>
            <a:off x="76200" y="5301208"/>
            <a:ext cx="233589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200" b="1" u="sng">
                <a:solidFill>
                  <a:srgbClr val="009900"/>
                </a:solidFill>
                <a:latin typeface="Comic Sans MS" panose="030F0702030302020204" pitchFamily="66" charset="0"/>
              </a:rPr>
              <a:t>Eulerian Cycle :</a:t>
            </a:r>
            <a:endParaRPr lang="en-US" sz="2200" b="1">
              <a:solidFill>
                <a:srgbClr val="0099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179512" y="179388"/>
            <a:ext cx="8856984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600" u="sng" dirty="0">
                <a:solidFill>
                  <a:srgbClr val="336699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Step 3: Computing </a:t>
            </a:r>
            <a:r>
              <a:rPr lang="en-US" sz="4600" u="sng" dirty="0" err="1">
                <a:solidFill>
                  <a:srgbClr val="336699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Eulerian</a:t>
            </a:r>
            <a:r>
              <a:rPr lang="en-US" sz="4600" u="sng" dirty="0">
                <a:solidFill>
                  <a:srgbClr val="336699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 Cycle</a:t>
            </a:r>
          </a:p>
          <a:p>
            <a:pPr eaLnBrk="1" hangingPunct="1"/>
            <a:r>
              <a:rPr lang="en-US" sz="2600" dirty="0">
                <a:solidFill>
                  <a:srgbClr val="5F5F5F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            A cycle is one in which each edge visited exactly </a:t>
            </a:r>
            <a:r>
              <a:rPr lang="en-US" sz="2600" dirty="0" smtClean="0">
                <a:solidFill>
                  <a:srgbClr val="5F5F5F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once</a:t>
            </a:r>
            <a:endParaRPr lang="en-US" sz="1800" dirty="0">
              <a:solidFill>
                <a:srgbClr val="336699"/>
              </a:solidFill>
              <a:ea typeface="ヒラギノ角ゴ Pro W3" charset="0"/>
              <a:cs typeface="ヒラギノ角ゴ Pro W3" charset="0"/>
            </a:endParaRPr>
          </a:p>
          <a:p>
            <a:pPr eaLnBrk="1" hangingPunct="1"/>
            <a:r>
              <a:rPr lang="en-US" sz="1800" dirty="0">
                <a:solidFill>
                  <a:srgbClr val="336699"/>
                </a:solidFill>
                <a:ea typeface="ヒラギノ角ゴ Pro W3" charset="0"/>
                <a:cs typeface="ヒラギノ角ゴ Pro W3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7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7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7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7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7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7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7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49" grpId="0"/>
      <p:bldP spid="375850" grpId="0" animBg="1"/>
      <p:bldP spid="375851" grpId="0" animBg="1"/>
      <p:bldP spid="375852" grpId="0" animBg="1"/>
      <p:bldP spid="375853" grpId="0" animBg="1"/>
      <p:bldP spid="375854" grpId="0" animBg="1"/>
      <p:bldP spid="375856" grpId="0" animBg="1"/>
      <p:bldP spid="375857" grpId="0" animBg="1"/>
      <p:bldP spid="375858" grpId="0" animBg="1"/>
      <p:bldP spid="37586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539552" y="116632"/>
            <a:ext cx="7292925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600" u="sng" dirty="0">
                <a:solidFill>
                  <a:srgbClr val="336699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Step 4: Computing solution for TSP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7315200" y="380236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4343400" y="342136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3733800" y="433576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6400800" y="334516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6858000" y="243076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1676400" y="243076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6948488" y="3238798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400" b="1">
              <a:ea typeface="ヒラギノ角ゴ Pro W3" charset="0"/>
              <a:cs typeface="ヒラギノ角ゴ Pro W3" charset="0"/>
            </a:endParaRPr>
          </a:p>
        </p:txBody>
      </p:sp>
      <p:sp>
        <p:nvSpPr>
          <p:cNvPr id="39946" name="AutoShape 10"/>
          <p:cNvSpPr>
            <a:spLocks noChangeArrowheads="1"/>
          </p:cNvSpPr>
          <p:nvPr/>
        </p:nvSpPr>
        <p:spPr bwMode="auto">
          <a:xfrm>
            <a:off x="1752600" y="2583160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V1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9947" name="AutoShape 11"/>
          <p:cNvSpPr>
            <a:spLocks noChangeArrowheads="1"/>
          </p:cNvSpPr>
          <p:nvPr/>
        </p:nvSpPr>
        <p:spPr bwMode="auto">
          <a:xfrm>
            <a:off x="4800600" y="2583160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V2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9948" name="AutoShape 12"/>
          <p:cNvSpPr>
            <a:spLocks noChangeArrowheads="1"/>
          </p:cNvSpPr>
          <p:nvPr/>
        </p:nvSpPr>
        <p:spPr bwMode="auto">
          <a:xfrm>
            <a:off x="6934200" y="2583160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V8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9949" name="AutoShape 13"/>
          <p:cNvSpPr>
            <a:spLocks noChangeArrowheads="1"/>
          </p:cNvSpPr>
          <p:nvPr/>
        </p:nvSpPr>
        <p:spPr bwMode="auto">
          <a:xfrm>
            <a:off x="2743200" y="3573760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V4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9950" name="AutoShape 14"/>
          <p:cNvSpPr>
            <a:spLocks noChangeArrowheads="1"/>
          </p:cNvSpPr>
          <p:nvPr/>
        </p:nvSpPr>
        <p:spPr bwMode="auto">
          <a:xfrm>
            <a:off x="4419600" y="3573760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V3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9951" name="AutoShape 15"/>
          <p:cNvSpPr>
            <a:spLocks noChangeArrowheads="1"/>
          </p:cNvSpPr>
          <p:nvPr/>
        </p:nvSpPr>
        <p:spPr bwMode="auto">
          <a:xfrm>
            <a:off x="6477000" y="3497560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V7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9952" name="AutoShape 16"/>
          <p:cNvSpPr>
            <a:spLocks noChangeArrowheads="1"/>
          </p:cNvSpPr>
          <p:nvPr/>
        </p:nvSpPr>
        <p:spPr bwMode="auto">
          <a:xfrm>
            <a:off x="1752600" y="4335760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V5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9953" name="AutoShape 17"/>
          <p:cNvSpPr>
            <a:spLocks noChangeArrowheads="1"/>
          </p:cNvSpPr>
          <p:nvPr/>
        </p:nvSpPr>
        <p:spPr bwMode="auto">
          <a:xfrm>
            <a:off x="3810000" y="4488160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V6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9954" name="AutoShape 18"/>
          <p:cNvSpPr>
            <a:spLocks noChangeArrowheads="1"/>
          </p:cNvSpPr>
          <p:nvPr/>
        </p:nvSpPr>
        <p:spPr bwMode="auto">
          <a:xfrm>
            <a:off x="5486400" y="4488160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V9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9955" name="AutoShape 19"/>
          <p:cNvSpPr>
            <a:spLocks noChangeArrowheads="1"/>
          </p:cNvSpPr>
          <p:nvPr/>
        </p:nvSpPr>
        <p:spPr bwMode="auto">
          <a:xfrm>
            <a:off x="7391400" y="3954760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V10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>
            <a:off x="2286000" y="2659360"/>
            <a:ext cx="2514600" cy="0"/>
          </a:xfrm>
          <a:prstGeom prst="line">
            <a:avLst/>
          </a:prstGeom>
          <a:noFill/>
          <a:ln w="50800">
            <a:pattFill prst="plaid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 flipH="1">
            <a:off x="4648200" y="2811760"/>
            <a:ext cx="381000" cy="762000"/>
          </a:xfrm>
          <a:prstGeom prst="line">
            <a:avLst/>
          </a:prstGeom>
          <a:noFill/>
          <a:ln w="50800">
            <a:pattFill prst="plaid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8" name="Line 22"/>
          <p:cNvSpPr>
            <a:spLocks noChangeShapeType="1"/>
          </p:cNvSpPr>
          <p:nvPr/>
        </p:nvSpPr>
        <p:spPr bwMode="auto">
          <a:xfrm flipH="1">
            <a:off x="3124200" y="3573760"/>
            <a:ext cx="1371600" cy="0"/>
          </a:xfrm>
          <a:prstGeom prst="line">
            <a:avLst/>
          </a:prstGeom>
          <a:noFill/>
          <a:ln w="50800">
            <a:pattFill prst="plaid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 flipH="1">
            <a:off x="2209800" y="3878560"/>
            <a:ext cx="685800" cy="533400"/>
          </a:xfrm>
          <a:prstGeom prst="line">
            <a:avLst/>
          </a:prstGeom>
          <a:noFill/>
          <a:ln w="50800">
            <a:pattFill prst="plaid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0" name="Line 24"/>
          <p:cNvSpPr>
            <a:spLocks noChangeShapeType="1"/>
          </p:cNvSpPr>
          <p:nvPr/>
        </p:nvSpPr>
        <p:spPr bwMode="auto">
          <a:xfrm>
            <a:off x="2133600" y="4564360"/>
            <a:ext cx="1676400" cy="228600"/>
          </a:xfrm>
          <a:prstGeom prst="line">
            <a:avLst/>
          </a:prstGeom>
          <a:noFill/>
          <a:ln w="50800">
            <a:pattFill prst="plaid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9961" name="AutoShape 25"/>
          <p:cNvCxnSpPr>
            <a:cxnSpLocks noChangeShapeType="1"/>
          </p:cNvCxnSpPr>
          <p:nvPr/>
        </p:nvCxnSpPr>
        <p:spPr bwMode="auto">
          <a:xfrm rot="-5400000">
            <a:off x="4256088" y="3867448"/>
            <a:ext cx="481012" cy="608012"/>
          </a:xfrm>
          <a:prstGeom prst="curvedConnector3">
            <a:avLst>
              <a:gd name="adj1" fmla="val 49833"/>
            </a:avLst>
          </a:prstGeom>
          <a:noFill/>
          <a:ln w="50800">
            <a:pattFill prst="plaid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9962" name="Line 26"/>
          <p:cNvSpPr>
            <a:spLocks noChangeShapeType="1"/>
          </p:cNvSpPr>
          <p:nvPr/>
        </p:nvSpPr>
        <p:spPr bwMode="auto">
          <a:xfrm>
            <a:off x="4953000" y="3573760"/>
            <a:ext cx="1447800" cy="0"/>
          </a:xfrm>
          <a:prstGeom prst="line">
            <a:avLst/>
          </a:prstGeom>
          <a:noFill/>
          <a:ln w="50800">
            <a:pattFill prst="plaid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Line 27"/>
          <p:cNvSpPr>
            <a:spLocks noChangeShapeType="1"/>
          </p:cNvSpPr>
          <p:nvPr/>
        </p:nvSpPr>
        <p:spPr bwMode="auto">
          <a:xfrm flipH="1">
            <a:off x="5943600" y="3726160"/>
            <a:ext cx="762000" cy="838200"/>
          </a:xfrm>
          <a:prstGeom prst="line">
            <a:avLst/>
          </a:prstGeom>
          <a:noFill/>
          <a:ln w="50800">
            <a:pattFill prst="plaid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4" name="Line 28"/>
          <p:cNvSpPr>
            <a:spLocks noChangeShapeType="1"/>
          </p:cNvSpPr>
          <p:nvPr/>
        </p:nvSpPr>
        <p:spPr bwMode="auto">
          <a:xfrm flipV="1">
            <a:off x="6019800" y="4183360"/>
            <a:ext cx="1295400" cy="381000"/>
          </a:xfrm>
          <a:prstGeom prst="line">
            <a:avLst/>
          </a:prstGeom>
          <a:noFill/>
          <a:ln w="50800">
            <a:pattFill prst="plaid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9965" name="AutoShape 29"/>
          <p:cNvCxnSpPr>
            <a:cxnSpLocks noChangeShapeType="1"/>
            <a:stCxn id="39939" idx="1"/>
            <a:endCxn id="39942" idx="3"/>
          </p:cNvCxnSpPr>
          <p:nvPr/>
        </p:nvCxnSpPr>
        <p:spPr bwMode="auto">
          <a:xfrm rot="10800000">
            <a:off x="7010400" y="3611860"/>
            <a:ext cx="304800" cy="457200"/>
          </a:xfrm>
          <a:prstGeom prst="curvedConnector3">
            <a:avLst>
              <a:gd name="adj1" fmla="val 50000"/>
            </a:avLst>
          </a:prstGeom>
          <a:noFill/>
          <a:ln w="50800">
            <a:pattFill prst="plaid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9966" name="Line 30"/>
          <p:cNvSpPr>
            <a:spLocks noChangeShapeType="1"/>
          </p:cNvSpPr>
          <p:nvPr/>
        </p:nvSpPr>
        <p:spPr bwMode="auto">
          <a:xfrm flipV="1">
            <a:off x="6705600" y="2811760"/>
            <a:ext cx="381000" cy="609600"/>
          </a:xfrm>
          <a:prstGeom prst="line">
            <a:avLst/>
          </a:prstGeom>
          <a:noFill/>
          <a:ln w="50800">
            <a:pattFill prst="plaid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9967" name="AutoShape 31"/>
          <p:cNvCxnSpPr>
            <a:cxnSpLocks noChangeShapeType="1"/>
            <a:stCxn id="39948" idx="1"/>
            <a:endCxn id="39946" idx="0"/>
          </p:cNvCxnSpPr>
          <p:nvPr/>
        </p:nvCxnSpPr>
        <p:spPr bwMode="auto">
          <a:xfrm rot="5400000" flipH="1">
            <a:off x="4469606" y="93167"/>
            <a:ext cx="41275" cy="5021262"/>
          </a:xfrm>
          <a:prstGeom prst="curvedConnector3">
            <a:avLst>
              <a:gd name="adj1" fmla="val 1215384"/>
            </a:avLst>
          </a:prstGeom>
          <a:noFill/>
          <a:ln w="50800">
            <a:pattFill prst="plaid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76864" name="Text Box 32"/>
          <p:cNvSpPr txBox="1">
            <a:spLocks noChangeArrowheads="1"/>
          </p:cNvSpPr>
          <p:nvPr/>
        </p:nvSpPr>
        <p:spPr bwMode="auto">
          <a:xfrm>
            <a:off x="77111" y="4997748"/>
            <a:ext cx="8600256" cy="149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 b="1" u="sng" dirty="0">
                <a:solidFill>
                  <a:srgbClr val="009900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Solution for TSP :</a:t>
            </a:r>
          </a:p>
          <a:p>
            <a:pPr eaLnBrk="1" hangingPunct="1">
              <a:spcBef>
                <a:spcPct val="50000"/>
              </a:spcBef>
            </a:pPr>
            <a:r>
              <a:rPr lang="en-US" sz="2600" b="1" dirty="0">
                <a:solidFill>
                  <a:srgbClr val="009900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V1 </a:t>
            </a:r>
            <a:r>
              <a:rPr lang="en-US" sz="2600" b="1" dirty="0">
                <a:solidFill>
                  <a:srgbClr val="009900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  <a:sym typeface="Wingdings" charset="0"/>
              </a:rPr>
              <a:t> V2  V3  V4 V5  V6   V7  V9  V10  V8  V1</a:t>
            </a:r>
          </a:p>
        </p:txBody>
      </p:sp>
      <p:sp>
        <p:nvSpPr>
          <p:cNvPr id="376865" name="Line 33"/>
          <p:cNvSpPr>
            <a:spLocks noChangeShapeType="1"/>
          </p:cNvSpPr>
          <p:nvPr/>
        </p:nvSpPr>
        <p:spPr bwMode="auto">
          <a:xfrm>
            <a:off x="2209800" y="2735560"/>
            <a:ext cx="2592388" cy="0"/>
          </a:xfrm>
          <a:prstGeom prst="line">
            <a:avLst/>
          </a:prstGeom>
          <a:noFill/>
          <a:ln w="57150">
            <a:pattFill prst="lgConfetti">
              <a:fgClr>
                <a:srgbClr val="66FF66"/>
              </a:fgClr>
              <a:bgClr>
                <a:srgbClr val="666699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866" name="Line 34"/>
          <p:cNvSpPr>
            <a:spLocks noChangeShapeType="1"/>
          </p:cNvSpPr>
          <p:nvPr/>
        </p:nvSpPr>
        <p:spPr bwMode="auto">
          <a:xfrm flipH="1">
            <a:off x="4800600" y="2811760"/>
            <a:ext cx="304800" cy="762000"/>
          </a:xfrm>
          <a:prstGeom prst="line">
            <a:avLst/>
          </a:prstGeom>
          <a:noFill/>
          <a:ln w="57150">
            <a:pattFill prst="lgConfetti">
              <a:fgClr>
                <a:srgbClr val="66FF66"/>
              </a:fgClr>
              <a:bgClr>
                <a:srgbClr val="666699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867" name="Line 35"/>
          <p:cNvSpPr>
            <a:spLocks noChangeShapeType="1"/>
          </p:cNvSpPr>
          <p:nvPr/>
        </p:nvSpPr>
        <p:spPr bwMode="auto">
          <a:xfrm flipH="1">
            <a:off x="3200400" y="3649960"/>
            <a:ext cx="1143000" cy="0"/>
          </a:xfrm>
          <a:prstGeom prst="line">
            <a:avLst/>
          </a:prstGeom>
          <a:noFill/>
          <a:ln w="57150">
            <a:pattFill prst="lgConfetti">
              <a:fgClr>
                <a:srgbClr val="66FF66"/>
              </a:fgClr>
              <a:bgClr>
                <a:srgbClr val="666699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868" name="Line 36"/>
          <p:cNvSpPr>
            <a:spLocks noChangeShapeType="1"/>
          </p:cNvSpPr>
          <p:nvPr/>
        </p:nvSpPr>
        <p:spPr bwMode="auto">
          <a:xfrm flipH="1">
            <a:off x="2133600" y="3802360"/>
            <a:ext cx="685800" cy="533400"/>
          </a:xfrm>
          <a:prstGeom prst="line">
            <a:avLst/>
          </a:prstGeom>
          <a:noFill/>
          <a:ln w="57150">
            <a:pattFill prst="lgConfetti">
              <a:fgClr>
                <a:srgbClr val="66FF66"/>
              </a:fgClr>
              <a:bgClr>
                <a:srgbClr val="666699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869" name="Line 37"/>
          <p:cNvSpPr>
            <a:spLocks noChangeShapeType="1"/>
          </p:cNvSpPr>
          <p:nvPr/>
        </p:nvSpPr>
        <p:spPr bwMode="auto">
          <a:xfrm>
            <a:off x="2209800" y="4488160"/>
            <a:ext cx="1600200" cy="152400"/>
          </a:xfrm>
          <a:prstGeom prst="line">
            <a:avLst/>
          </a:prstGeom>
          <a:noFill/>
          <a:ln w="57150">
            <a:pattFill prst="lgConfetti">
              <a:fgClr>
                <a:srgbClr val="66FF66"/>
              </a:fgClr>
              <a:bgClr>
                <a:srgbClr val="666699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870" name="Line 38"/>
          <p:cNvSpPr>
            <a:spLocks noChangeShapeType="1"/>
          </p:cNvSpPr>
          <p:nvPr/>
        </p:nvSpPr>
        <p:spPr bwMode="auto">
          <a:xfrm flipV="1">
            <a:off x="4191000" y="3726160"/>
            <a:ext cx="2286000" cy="914400"/>
          </a:xfrm>
          <a:prstGeom prst="line">
            <a:avLst/>
          </a:prstGeom>
          <a:noFill/>
          <a:ln w="57150">
            <a:pattFill prst="lgConfetti">
              <a:fgClr>
                <a:srgbClr val="66FF66"/>
              </a:fgClr>
              <a:bgClr>
                <a:srgbClr val="666699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871" name="Line 39"/>
          <p:cNvSpPr>
            <a:spLocks noChangeShapeType="1"/>
          </p:cNvSpPr>
          <p:nvPr/>
        </p:nvSpPr>
        <p:spPr bwMode="auto">
          <a:xfrm flipH="1">
            <a:off x="5867400" y="3802360"/>
            <a:ext cx="685800" cy="685800"/>
          </a:xfrm>
          <a:prstGeom prst="line">
            <a:avLst/>
          </a:prstGeom>
          <a:noFill/>
          <a:ln w="57150">
            <a:pattFill prst="lgConfetti">
              <a:fgClr>
                <a:srgbClr val="66FF66"/>
              </a:fgClr>
              <a:bgClr>
                <a:srgbClr val="666699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872" name="Line 40"/>
          <p:cNvSpPr>
            <a:spLocks noChangeShapeType="1"/>
          </p:cNvSpPr>
          <p:nvPr/>
        </p:nvSpPr>
        <p:spPr bwMode="auto">
          <a:xfrm flipV="1">
            <a:off x="5943600" y="4259560"/>
            <a:ext cx="1371600" cy="381000"/>
          </a:xfrm>
          <a:prstGeom prst="line">
            <a:avLst/>
          </a:prstGeom>
          <a:noFill/>
          <a:ln w="57150">
            <a:pattFill prst="lgConfetti">
              <a:fgClr>
                <a:srgbClr val="66FF66"/>
              </a:fgClr>
              <a:bgClr>
                <a:srgbClr val="666699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873" name="Line 41"/>
          <p:cNvSpPr>
            <a:spLocks noChangeShapeType="1"/>
          </p:cNvSpPr>
          <p:nvPr/>
        </p:nvSpPr>
        <p:spPr bwMode="auto">
          <a:xfrm flipH="1" flipV="1">
            <a:off x="7239000" y="2811760"/>
            <a:ext cx="381000" cy="1066800"/>
          </a:xfrm>
          <a:prstGeom prst="line">
            <a:avLst/>
          </a:prstGeom>
          <a:noFill/>
          <a:ln w="57150">
            <a:pattFill prst="lgConfetti">
              <a:fgClr>
                <a:srgbClr val="66FF66"/>
              </a:fgClr>
              <a:bgClr>
                <a:srgbClr val="666699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76874" name="AutoShape 42"/>
          <p:cNvCxnSpPr>
            <a:cxnSpLocks noChangeShapeType="1"/>
            <a:stCxn id="39943" idx="0"/>
            <a:endCxn id="39946" idx="0"/>
          </p:cNvCxnSpPr>
          <p:nvPr/>
        </p:nvCxnSpPr>
        <p:spPr bwMode="auto">
          <a:xfrm rot="-5400000" flipH="1" flipV="1">
            <a:off x="4495007" y="-84634"/>
            <a:ext cx="152400" cy="5183187"/>
          </a:xfrm>
          <a:prstGeom prst="curvedConnector3">
            <a:avLst>
              <a:gd name="adj1" fmla="val -348958"/>
            </a:avLst>
          </a:prstGeom>
          <a:noFill/>
          <a:ln w="57150">
            <a:pattFill prst="lgConfetti">
              <a:fgClr>
                <a:srgbClr val="66FF66"/>
              </a:fgClr>
              <a:bgClr>
                <a:srgbClr val="666699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7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7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7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7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7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64" grpId="0"/>
      <p:bldP spid="376865" grpId="0" animBg="1"/>
      <p:bldP spid="376866" grpId="0" animBg="1"/>
      <p:bldP spid="376867" grpId="0" animBg="1"/>
      <p:bldP spid="376868" grpId="0" animBg="1"/>
      <p:bldP spid="376869" grpId="0" animBg="1"/>
      <p:bldP spid="376870" grpId="0" animBg="1"/>
      <p:bldP spid="376871" grpId="0" animBg="1"/>
      <p:bldP spid="376872" grpId="0" animBg="1"/>
      <p:bldP spid="37687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323527" y="228600"/>
            <a:ext cx="8192903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600" dirty="0">
                <a:solidFill>
                  <a:srgbClr val="336699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600" u="sng" dirty="0">
                <a:solidFill>
                  <a:srgbClr val="336699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Approximate solution for TSP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7315200" y="380236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4343400" y="342136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3733800" y="433576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6400800" y="334516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6858000" y="243076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1676400" y="243076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6948488" y="3238798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400" b="1">
              <a:ea typeface="ヒラギノ角ゴ Pro W3" charset="0"/>
              <a:cs typeface="ヒラギノ角ゴ Pro W3" charset="0"/>
            </a:endParaRPr>
          </a:p>
        </p:txBody>
      </p:sp>
      <p:sp>
        <p:nvSpPr>
          <p:cNvPr id="40970" name="AutoShape 10"/>
          <p:cNvSpPr>
            <a:spLocks noChangeArrowheads="1"/>
          </p:cNvSpPr>
          <p:nvPr/>
        </p:nvSpPr>
        <p:spPr bwMode="auto">
          <a:xfrm>
            <a:off x="1752600" y="2583160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V1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40971" name="AutoShape 11"/>
          <p:cNvSpPr>
            <a:spLocks noChangeArrowheads="1"/>
          </p:cNvSpPr>
          <p:nvPr/>
        </p:nvSpPr>
        <p:spPr bwMode="auto">
          <a:xfrm>
            <a:off x="4800600" y="2583160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V2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40972" name="AutoShape 12"/>
          <p:cNvSpPr>
            <a:spLocks noChangeArrowheads="1"/>
          </p:cNvSpPr>
          <p:nvPr/>
        </p:nvSpPr>
        <p:spPr bwMode="auto">
          <a:xfrm>
            <a:off x="6934200" y="2583160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V8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40973" name="AutoShape 13"/>
          <p:cNvSpPr>
            <a:spLocks noChangeArrowheads="1"/>
          </p:cNvSpPr>
          <p:nvPr/>
        </p:nvSpPr>
        <p:spPr bwMode="auto">
          <a:xfrm>
            <a:off x="2743200" y="3573760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V4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40974" name="AutoShape 14"/>
          <p:cNvSpPr>
            <a:spLocks noChangeArrowheads="1"/>
          </p:cNvSpPr>
          <p:nvPr/>
        </p:nvSpPr>
        <p:spPr bwMode="auto">
          <a:xfrm>
            <a:off x="4419600" y="3573760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V3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40975" name="AutoShape 15"/>
          <p:cNvSpPr>
            <a:spLocks noChangeArrowheads="1"/>
          </p:cNvSpPr>
          <p:nvPr/>
        </p:nvSpPr>
        <p:spPr bwMode="auto">
          <a:xfrm>
            <a:off x="6477000" y="3497560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V7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40976" name="AutoShape 16"/>
          <p:cNvSpPr>
            <a:spLocks noChangeArrowheads="1"/>
          </p:cNvSpPr>
          <p:nvPr/>
        </p:nvSpPr>
        <p:spPr bwMode="auto">
          <a:xfrm>
            <a:off x="1752600" y="4335760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V5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40977" name="AutoShape 17"/>
          <p:cNvSpPr>
            <a:spLocks noChangeArrowheads="1"/>
          </p:cNvSpPr>
          <p:nvPr/>
        </p:nvSpPr>
        <p:spPr bwMode="auto">
          <a:xfrm>
            <a:off x="3810000" y="4488160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V6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40978" name="AutoShape 18"/>
          <p:cNvSpPr>
            <a:spLocks noChangeArrowheads="1"/>
          </p:cNvSpPr>
          <p:nvPr/>
        </p:nvSpPr>
        <p:spPr bwMode="auto">
          <a:xfrm>
            <a:off x="5486400" y="4488160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V9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40979" name="AutoShape 19"/>
          <p:cNvSpPr>
            <a:spLocks noChangeArrowheads="1"/>
          </p:cNvSpPr>
          <p:nvPr/>
        </p:nvSpPr>
        <p:spPr bwMode="auto">
          <a:xfrm>
            <a:off x="7391400" y="3954760"/>
            <a:ext cx="454025" cy="280988"/>
          </a:xfrm>
          <a:prstGeom prst="flowChartConnector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cs typeface="Arial" charset="0"/>
            </a:endParaRPr>
          </a:p>
          <a:p>
            <a:pPr algn="ctr"/>
            <a:r>
              <a:rPr lang="en-US" sz="1400" b="1">
                <a:cs typeface="Arial" charset="0"/>
              </a:rPr>
              <a:t>V10</a:t>
            </a:r>
          </a:p>
          <a:p>
            <a:pPr algn="ctr"/>
            <a:endParaRPr lang="en-US" sz="1400" b="1">
              <a:cs typeface="Arial" charset="0"/>
            </a:endParaRPr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>
            <a:off x="2209800" y="2735560"/>
            <a:ext cx="2592388" cy="0"/>
          </a:xfrm>
          <a:prstGeom prst="line">
            <a:avLst/>
          </a:prstGeom>
          <a:noFill/>
          <a:ln w="57150">
            <a:pattFill prst="lgConfetti">
              <a:fgClr>
                <a:srgbClr val="66FF66"/>
              </a:fgClr>
              <a:bgClr>
                <a:srgbClr val="666699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1" name="Line 21"/>
          <p:cNvSpPr>
            <a:spLocks noChangeShapeType="1"/>
          </p:cNvSpPr>
          <p:nvPr/>
        </p:nvSpPr>
        <p:spPr bwMode="auto">
          <a:xfrm flipH="1">
            <a:off x="4800600" y="2811760"/>
            <a:ext cx="304800" cy="762000"/>
          </a:xfrm>
          <a:prstGeom prst="line">
            <a:avLst/>
          </a:prstGeom>
          <a:noFill/>
          <a:ln w="57150">
            <a:pattFill prst="lgConfetti">
              <a:fgClr>
                <a:srgbClr val="66FF66"/>
              </a:fgClr>
              <a:bgClr>
                <a:srgbClr val="666699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2" name="Line 22"/>
          <p:cNvSpPr>
            <a:spLocks noChangeShapeType="1"/>
          </p:cNvSpPr>
          <p:nvPr/>
        </p:nvSpPr>
        <p:spPr bwMode="auto">
          <a:xfrm flipH="1">
            <a:off x="3200400" y="3649960"/>
            <a:ext cx="1143000" cy="0"/>
          </a:xfrm>
          <a:prstGeom prst="line">
            <a:avLst/>
          </a:prstGeom>
          <a:noFill/>
          <a:ln w="57150">
            <a:pattFill prst="lgConfetti">
              <a:fgClr>
                <a:srgbClr val="66FF66"/>
              </a:fgClr>
              <a:bgClr>
                <a:srgbClr val="666699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 flipH="1">
            <a:off x="2133600" y="3802360"/>
            <a:ext cx="685800" cy="533400"/>
          </a:xfrm>
          <a:prstGeom prst="line">
            <a:avLst/>
          </a:prstGeom>
          <a:noFill/>
          <a:ln w="57150">
            <a:pattFill prst="lgConfetti">
              <a:fgClr>
                <a:srgbClr val="66FF66"/>
              </a:fgClr>
              <a:bgClr>
                <a:srgbClr val="666699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>
            <a:off x="2209800" y="4488160"/>
            <a:ext cx="1600200" cy="152400"/>
          </a:xfrm>
          <a:prstGeom prst="line">
            <a:avLst/>
          </a:prstGeom>
          <a:noFill/>
          <a:ln w="57150">
            <a:pattFill prst="lgConfetti">
              <a:fgClr>
                <a:srgbClr val="66FF66"/>
              </a:fgClr>
              <a:bgClr>
                <a:srgbClr val="666699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5" name="Line 25"/>
          <p:cNvSpPr>
            <a:spLocks noChangeShapeType="1"/>
          </p:cNvSpPr>
          <p:nvPr/>
        </p:nvSpPr>
        <p:spPr bwMode="auto">
          <a:xfrm flipV="1">
            <a:off x="4191000" y="3726160"/>
            <a:ext cx="2286000" cy="914400"/>
          </a:xfrm>
          <a:prstGeom prst="line">
            <a:avLst/>
          </a:prstGeom>
          <a:noFill/>
          <a:ln w="57150">
            <a:pattFill prst="lgConfetti">
              <a:fgClr>
                <a:srgbClr val="66FF66"/>
              </a:fgClr>
              <a:bgClr>
                <a:srgbClr val="666699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6" name="Line 26"/>
          <p:cNvSpPr>
            <a:spLocks noChangeShapeType="1"/>
          </p:cNvSpPr>
          <p:nvPr/>
        </p:nvSpPr>
        <p:spPr bwMode="auto">
          <a:xfrm flipH="1">
            <a:off x="5867400" y="3802360"/>
            <a:ext cx="685800" cy="685800"/>
          </a:xfrm>
          <a:prstGeom prst="line">
            <a:avLst/>
          </a:prstGeom>
          <a:noFill/>
          <a:ln w="57150">
            <a:pattFill prst="lgConfetti">
              <a:fgClr>
                <a:srgbClr val="66FF66"/>
              </a:fgClr>
              <a:bgClr>
                <a:srgbClr val="666699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7" name="Line 27"/>
          <p:cNvSpPr>
            <a:spLocks noChangeShapeType="1"/>
          </p:cNvSpPr>
          <p:nvPr/>
        </p:nvSpPr>
        <p:spPr bwMode="auto">
          <a:xfrm flipV="1">
            <a:off x="5943600" y="4259560"/>
            <a:ext cx="1371600" cy="381000"/>
          </a:xfrm>
          <a:prstGeom prst="line">
            <a:avLst/>
          </a:prstGeom>
          <a:noFill/>
          <a:ln w="57150">
            <a:pattFill prst="lgConfetti">
              <a:fgClr>
                <a:srgbClr val="66FF66"/>
              </a:fgClr>
              <a:bgClr>
                <a:srgbClr val="666699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8" name="Line 28"/>
          <p:cNvSpPr>
            <a:spLocks noChangeShapeType="1"/>
          </p:cNvSpPr>
          <p:nvPr/>
        </p:nvSpPr>
        <p:spPr bwMode="auto">
          <a:xfrm flipH="1" flipV="1">
            <a:off x="7239000" y="2811760"/>
            <a:ext cx="381000" cy="1066800"/>
          </a:xfrm>
          <a:prstGeom prst="line">
            <a:avLst/>
          </a:prstGeom>
          <a:noFill/>
          <a:ln w="57150">
            <a:pattFill prst="lgConfetti">
              <a:fgClr>
                <a:srgbClr val="66FF66"/>
              </a:fgClr>
              <a:bgClr>
                <a:srgbClr val="666699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0989" name="AutoShape 29"/>
          <p:cNvCxnSpPr>
            <a:cxnSpLocks noChangeShapeType="1"/>
            <a:stCxn id="40967" idx="0"/>
            <a:endCxn id="40970" idx="0"/>
          </p:cNvCxnSpPr>
          <p:nvPr/>
        </p:nvCxnSpPr>
        <p:spPr bwMode="auto">
          <a:xfrm rot="-5400000" flipH="1" flipV="1">
            <a:off x="4495007" y="-84634"/>
            <a:ext cx="152400" cy="5183187"/>
          </a:xfrm>
          <a:prstGeom prst="curvedConnector3">
            <a:avLst>
              <a:gd name="adj1" fmla="val -348958"/>
            </a:avLst>
          </a:prstGeom>
          <a:noFill/>
          <a:ln w="57150">
            <a:pattFill prst="lgConfetti">
              <a:fgClr>
                <a:srgbClr val="66FF66"/>
              </a:fgClr>
              <a:bgClr>
                <a:srgbClr val="666699"/>
              </a:bgClr>
            </a:patt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0990" name="Text Box 30"/>
          <p:cNvSpPr txBox="1">
            <a:spLocks noChangeArrowheads="1"/>
          </p:cNvSpPr>
          <p:nvPr/>
        </p:nvSpPr>
        <p:spPr bwMode="auto">
          <a:xfrm>
            <a:off x="76200" y="4869160"/>
            <a:ext cx="9144000" cy="149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 b="1" u="sng" dirty="0">
                <a:solidFill>
                  <a:srgbClr val="009900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Solution for TSP :</a:t>
            </a:r>
          </a:p>
          <a:p>
            <a:pPr eaLnBrk="1" hangingPunct="1">
              <a:spcBef>
                <a:spcPct val="50000"/>
              </a:spcBef>
            </a:pPr>
            <a:r>
              <a:rPr lang="en-US" sz="2600" b="1" dirty="0">
                <a:solidFill>
                  <a:srgbClr val="009900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V1 </a:t>
            </a:r>
            <a:r>
              <a:rPr lang="en-US" sz="2600" b="1" dirty="0">
                <a:solidFill>
                  <a:srgbClr val="009900"/>
                </a:solidFill>
                <a:latin typeface="Comic Sans MS" panose="030F0702030302020204" pitchFamily="66" charset="0"/>
                <a:ea typeface="ヒラギノ角ゴ Pro W3" charset="0"/>
                <a:cs typeface="ヒラギノ角ゴ Pro W3" charset="0"/>
                <a:sym typeface="Wingdings" charset="0"/>
              </a:rPr>
              <a:t> V2  V3  V4 V5  V6   V7  V9  V10  V8  V1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8864" y="274638"/>
            <a:ext cx="8229600" cy="1498178"/>
          </a:xfrm>
        </p:spPr>
        <p:txBody>
          <a:bodyPr/>
          <a:lstStyle/>
          <a:p>
            <a:pPr eaLnBrk="1" hangingPunct="1"/>
            <a:r>
              <a:rPr lang="en-US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Metric TSP - factor 3/2 approx. algorithm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960240"/>
            <a:ext cx="8640960" cy="463711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In order to show that the proposed algorithm </a:t>
            </a:r>
            <a:r>
              <a:rPr lang="en-US" sz="2600" dirty="0" smtClean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is </a:t>
            </a: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a factor 3/2 approximation algorithm for </a:t>
            </a:r>
            <a:r>
              <a:rPr lang="en-US" sz="2600" dirty="0" smtClean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metric </a:t>
            </a: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TSP, we first need to understand the </a:t>
            </a:r>
            <a:r>
              <a:rPr lang="en-US" sz="2600" dirty="0" smtClean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following</a:t>
            </a: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Given a subset V</a:t>
            </a:r>
            <a:r>
              <a:rPr lang="ja-JP" alt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’</a:t>
            </a:r>
            <a:r>
              <a:rPr lang="en-US" altLang="ja-JP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 of V with even number of </a:t>
            </a:r>
          </a:p>
          <a:p>
            <a:pPr algn="just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elements, and a minimum cost perfect matching M </a:t>
            </a:r>
          </a:p>
          <a:p>
            <a:pPr algn="just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on V</a:t>
            </a:r>
            <a:r>
              <a:rPr lang="ja-JP" alt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’</a:t>
            </a:r>
            <a:r>
              <a:rPr lang="en-US" altLang="ja-JP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, cost(M) &lt;= OPT/2</a:t>
            </a:r>
          </a:p>
          <a:p>
            <a:pPr algn="just" eaLnBrk="1" hangingPunct="1">
              <a:lnSpc>
                <a:spcPct val="90000"/>
              </a:lnSpc>
              <a:buFont typeface="Wingdings" charset="0"/>
              <a:buNone/>
            </a:pPr>
            <a:endParaRPr lang="en-US" sz="2600" dirty="0">
              <a:latin typeface="Comic Sans MS" panose="030F0702030302020204" pitchFamily="66" charset="0"/>
              <a:ea typeface="ヒラギノ角ゴ Pro W3" charset="0"/>
              <a:cs typeface="ヒラギノ角ゴ Pro W3" charset="0"/>
            </a:endParaRPr>
          </a:p>
          <a:p>
            <a:pPr algn="just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Let us try to prove the above result 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0040" y="1927373"/>
            <a:ext cx="8604448" cy="45259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Consider an optimal TSP tour of G, say t.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Let t</a:t>
            </a:r>
            <a:r>
              <a:rPr lang="ja-JP" alt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’</a:t>
            </a:r>
            <a:r>
              <a:rPr lang="en-US" altLang="ja-JP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 be the tour on V</a:t>
            </a:r>
            <a:r>
              <a:rPr lang="ja-JP" alt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’</a:t>
            </a:r>
            <a:r>
              <a:rPr lang="en-US" altLang="ja-JP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 obtained by shortcutting t.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Clearly, cost(t</a:t>
            </a:r>
            <a:r>
              <a:rPr lang="ja-JP" alt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’</a:t>
            </a:r>
            <a:r>
              <a:rPr lang="en-US" altLang="ja-JP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)&lt;=cost(t) because of triangle inequality.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Now t</a:t>
            </a:r>
            <a:r>
              <a:rPr lang="ja-JP" alt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’</a:t>
            </a:r>
            <a:r>
              <a:rPr lang="en-US" altLang="ja-JP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 is the union of two perfect matchings on V</a:t>
            </a:r>
            <a:r>
              <a:rPr lang="ja-JP" alt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’</a:t>
            </a:r>
            <a:r>
              <a:rPr lang="en-US" altLang="ja-JP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 each consisting of alternate edges of t. Therefore, the cheaper of these matchings has cost &lt;= cost(t</a:t>
            </a:r>
            <a:r>
              <a:rPr lang="ja-JP" alt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’</a:t>
            </a:r>
            <a:r>
              <a:rPr lang="en-US" altLang="ja-JP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)/2&lt;=OPT/2.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Hence the optimal matching also has cost at most OPT/2.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18864" y="274638"/>
            <a:ext cx="8229600" cy="149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defTabSz="914400" eaLnBrk="1" hangingPunct="1"/>
            <a:r>
              <a:rPr lang="en-US" smtClean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Metric TSP - factor 3/2 approx. algorithm</a:t>
            </a:r>
            <a:endParaRPr lang="en-US" dirty="0">
              <a:latin typeface="Comic Sans MS" panose="030F0702030302020204" pitchFamily="66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549275" y="107951"/>
            <a:ext cx="8042275" cy="872777"/>
          </a:xfrm>
        </p:spPr>
        <p:txBody>
          <a:bodyPr/>
          <a:lstStyle/>
          <a:p>
            <a:pPr eaLnBrk="1" hangingPunct="1"/>
            <a:r>
              <a:rPr lang="en-US" dirty="0">
                <a:latin typeface="Comic Sans MS" panose="030F0702030302020204" pitchFamily="66" charset="0"/>
              </a:rPr>
              <a:t>Factor-2 algorithm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877272"/>
          </a:xfrm>
        </p:spPr>
        <p:txBody>
          <a:bodyPr rtlCol="0">
            <a:noAutofit/>
          </a:bodyPr>
          <a:lstStyle/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Find a maximal matching in the graph and output the matched vertices</a:t>
            </a:r>
            <a:r>
              <a:rPr lang="en-US" sz="2600" dirty="0" smtClean="0">
                <a:solidFill>
                  <a:srgbClr val="3366FF"/>
                </a:solidFill>
                <a:latin typeface="Comic Sans MS" panose="030F0702030302020204" pitchFamily="66" charset="0"/>
              </a:rPr>
              <a:t>. </a:t>
            </a:r>
          </a:p>
          <a:p>
            <a:pPr marL="0" indent="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Let 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S be this set of vertices.</a:t>
            </a: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en-US" sz="2600" dirty="0">
                <a:solidFill>
                  <a:srgbClr val="336699"/>
                </a:solidFill>
                <a:latin typeface="Comic Sans MS" panose="030F0702030302020204" pitchFamily="66" charset="0"/>
              </a:rPr>
              <a:t>Claim 1: S forms a vertex cover.</a:t>
            </a: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en-US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Proof: 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Suppose not. Then there exists an edge </a:t>
            </a: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    e 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=  (</a:t>
            </a:r>
            <a:r>
              <a:rPr lang="en-US" sz="2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) such that neither u nor v is in S. This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implies that the matching could have been extended by this edge e and hence was not maximal --- a contradiction.</a:t>
            </a: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en-US" sz="2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Claim </a:t>
            </a:r>
            <a:r>
              <a:rPr lang="en-US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2: |S| &lt;= 2 </a:t>
            </a:r>
            <a:r>
              <a:rPr lang="en-US" sz="2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OPT</a:t>
            </a: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en-US" sz="2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Proof: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We’ll prove this by giving some lower bound say LB for OPT and showing that |S| &lt;= 2 LB</a:t>
            </a:r>
            <a:r>
              <a:rPr lang="en-US" sz="2600" dirty="0" smtClean="0">
                <a:solidFill>
                  <a:schemeClr val="accent4"/>
                </a:solidFill>
                <a:latin typeface="Comic Sans MS" panose="030F0702030302020204" pitchFamily="66" charset="0"/>
              </a:rPr>
              <a:t> – Standard Technique</a:t>
            </a:r>
            <a:endParaRPr lang="en-US" sz="2600" dirty="0">
              <a:solidFill>
                <a:schemeClr val="accent4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8864" y="1927373"/>
            <a:ext cx="8229600" cy="45259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In view of this result, let us now see if the </a:t>
            </a:r>
            <a:r>
              <a:rPr lang="en-US" sz="2600" dirty="0" smtClean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proposed </a:t>
            </a: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algorithm ensures an </a:t>
            </a:r>
            <a:r>
              <a:rPr lang="en-US" sz="2600" dirty="0" smtClean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approximation </a:t>
            </a: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guarantee of 3/2 for metric </a:t>
            </a:r>
            <a:r>
              <a:rPr lang="en-US" sz="2600" dirty="0" smtClean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TSP </a:t>
            </a: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Problem</a:t>
            </a:r>
          </a:p>
          <a:p>
            <a:pPr algn="just" eaLnBrk="1" hangingPunct="1">
              <a:lnSpc>
                <a:spcPct val="80000"/>
              </a:lnSpc>
              <a:buFont typeface="Wingdings" charset="0"/>
              <a:buNone/>
            </a:pPr>
            <a:endParaRPr lang="en-US" sz="2600" dirty="0">
              <a:latin typeface="Comic Sans MS" panose="030F0702030302020204" pitchFamily="66" charset="0"/>
              <a:ea typeface="ヒラギノ角ゴ Pro W3" charset="0"/>
              <a:cs typeface="ヒラギノ角ゴ Pro W3" charset="0"/>
            </a:endParaRPr>
          </a:p>
          <a:p>
            <a:pPr algn="just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Cost of the Euler tour,</a:t>
            </a:r>
          </a:p>
          <a:p>
            <a:pPr algn="just" eaLnBrk="1" hangingPunct="1">
              <a:lnSpc>
                <a:spcPct val="80000"/>
              </a:lnSpc>
              <a:buFont typeface="Wingdings" charset="0"/>
              <a:buNone/>
            </a:pPr>
            <a:endParaRPr lang="en-US" sz="2600" dirty="0">
              <a:latin typeface="Comic Sans MS" panose="030F0702030302020204" pitchFamily="66" charset="0"/>
              <a:ea typeface="ヒラギノ角ゴ Pro W3" charset="0"/>
              <a:cs typeface="ヒラギノ角ゴ Pro W3" charset="0"/>
            </a:endParaRPr>
          </a:p>
          <a:p>
            <a:pPr algn="just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600" dirty="0" smtClean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Using </a:t>
            </a: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triangle inequality, cost(C)&lt;=cost(T</a:t>
            </a:r>
            <a:r>
              <a:rPr lang="ja-JP" alt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’</a:t>
            </a:r>
            <a:r>
              <a:rPr lang="en-US" altLang="ja-JP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).</a:t>
            </a:r>
          </a:p>
          <a:p>
            <a:pPr algn="just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Hence Proved!</a:t>
            </a:r>
          </a:p>
        </p:txBody>
      </p:sp>
      <p:graphicFrame>
        <p:nvGraphicFramePr>
          <p:cNvPr id="4403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495977"/>
              </p:ext>
            </p:extLst>
          </p:nvPr>
        </p:nvGraphicFramePr>
        <p:xfrm>
          <a:off x="366464" y="4190354"/>
          <a:ext cx="83820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5" name="Equation" r:id="rId3" imgW="3644900" imgH="203200" progId="Equation.3">
                  <p:embed/>
                </p:oleObj>
              </mc:Choice>
              <mc:Fallback>
                <p:oleObj name="Equation" r:id="rId3" imgW="36449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464" y="4190354"/>
                        <a:ext cx="83820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18864" y="274638"/>
            <a:ext cx="8229600" cy="149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defTabSz="914400" eaLnBrk="1" hangingPunct="1"/>
            <a:r>
              <a:rPr lang="en-US" dirty="0" smtClean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Metric TSP - factor 3/2 approx. algorithm</a:t>
            </a:r>
            <a:endParaRPr lang="en-US" dirty="0">
              <a:latin typeface="Comic Sans MS" panose="030F0702030302020204" pitchFamily="66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8864" y="2060848"/>
            <a:ext cx="8229600" cy="439248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z="2600" dirty="0" smtClean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Swati </a:t>
            </a:r>
            <a:r>
              <a:rPr lang="en-US" sz="2600" dirty="0" err="1" smtClean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Singhal</a:t>
            </a:r>
            <a:endParaRPr lang="en-US" sz="2600" dirty="0" smtClean="0">
              <a:latin typeface="Comic Sans MS" panose="030F0702030302020204" pitchFamily="66" charset="0"/>
              <a:ea typeface="ヒラギノ角ゴ Pro W3" charset="0"/>
              <a:cs typeface="ヒラギノ角ゴ Pro W3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2600" dirty="0" smtClean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Varun </a:t>
            </a:r>
            <a:r>
              <a:rPr lang="en-US" sz="2600" dirty="0" err="1" smtClean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Mendiratta</a:t>
            </a:r>
            <a:endParaRPr lang="en-US" sz="2600" dirty="0" smtClean="0">
              <a:latin typeface="Comic Sans MS" panose="030F0702030302020204" pitchFamily="66" charset="0"/>
              <a:ea typeface="ヒラギノ角ゴ Pro W3" charset="0"/>
              <a:cs typeface="ヒラギノ角ゴ Pro W3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2600" dirty="0" err="1" smtClean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Sumedha</a:t>
            </a:r>
            <a:r>
              <a:rPr lang="en-US" sz="2600" dirty="0" smtClean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2600" dirty="0" err="1" smtClean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Upadhyaya</a:t>
            </a:r>
            <a:endParaRPr lang="en-US" sz="2600" dirty="0" smtClean="0">
              <a:latin typeface="Comic Sans MS" panose="030F0702030302020204" pitchFamily="66" charset="0"/>
              <a:ea typeface="ヒラギノ角ゴ Pro W3" charset="0"/>
              <a:cs typeface="ヒラギノ角ゴ Pro W3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2600" dirty="0" err="1" smtClean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Prachi</a:t>
            </a:r>
            <a:r>
              <a:rPr lang="en-US" sz="2600" dirty="0" smtClean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2600" dirty="0" err="1" smtClean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Nagpal</a:t>
            </a:r>
            <a:endParaRPr lang="en-US" sz="2600" dirty="0">
              <a:latin typeface="Comic Sans MS" panose="030F0702030302020204" pitchFamily="66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18864" y="274638"/>
            <a:ext cx="8229600" cy="149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defTabSz="914400" eaLnBrk="1" hangingPunct="1"/>
            <a:r>
              <a:rPr lang="en-US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A</a:t>
            </a:r>
            <a:r>
              <a:rPr lang="en-US" dirty="0" smtClean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cknowledgements</a:t>
            </a:r>
            <a:endParaRPr lang="en-US" dirty="0">
              <a:latin typeface="Comic Sans MS" panose="030F0702030302020204" pitchFamily="66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565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18864" y="274638"/>
            <a:ext cx="8229600" cy="149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defTabSz="914400" eaLnBrk="1" hangingPunct="1"/>
            <a:r>
              <a:rPr lang="en-US" dirty="0" smtClean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Any Questions….</a:t>
            </a:r>
            <a:endParaRPr lang="en-US" dirty="0">
              <a:latin typeface="Comic Sans MS" panose="030F0702030302020204" pitchFamily="66" charset="0"/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4" name="Picture 2" descr="http://crenshawcomm.com/wp-content/uploads/2014/06/questionsforPRfir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43100"/>
            <a:ext cx="381000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Image result for quest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38100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3163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22388" y="1524000"/>
            <a:ext cx="6499225" cy="1725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latin typeface="Algerian" charset="0"/>
                <a:ea typeface="ＭＳ Ｐゴシック" charset="0"/>
                <a:cs typeface="ＭＳ Ｐゴシック" charset="0"/>
              </a:rPr>
              <a:t>Thank You!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omic Sans MS" panose="030F0702030302020204" pitchFamily="66" charset="0"/>
              </a:rPr>
              <a:t>Lower bounding the OPT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en-US" sz="2600" dirty="0">
                <a:solidFill>
                  <a:srgbClr val="336699"/>
                </a:solidFill>
                <a:latin typeface="Comic Sans MS" panose="030F0702030302020204" pitchFamily="66" charset="0"/>
              </a:rPr>
              <a:t>Claim: OPT &gt;= size of any (maximal) matching</a:t>
            </a: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en-US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Proof: 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Let M be a (maximal) matching. For every e = (</a:t>
            </a:r>
            <a:r>
              <a:rPr lang="en-US" sz="2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 ) in M, any vertex cover must pick at least one of u and v. Hence size of any vertex cover &gt;= |M|. Hence, in particular, OPT &gt; = |M|</a:t>
            </a: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  <a:latin typeface="Comic Sans MS" panose="030F0702030302020204" pitchFamily="66" charset="0"/>
            </a:endParaRP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Clearly |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S| = 2* |maximal matching| </a:t>
            </a:r>
            <a:endParaRPr lang="en-US" sz="2600" dirty="0" smtClean="0">
              <a:solidFill>
                <a:schemeClr val="tx1">
                  <a:lumMod val="65000"/>
                  <a:lumOff val="35000"/>
                </a:schemeClr>
              </a:solidFill>
              <a:latin typeface="Comic Sans MS" panose="030F0702030302020204" pitchFamily="66" charset="0"/>
            </a:endParaRP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Hence Claim2 follows.</a:t>
            </a: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492250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Comic Sans MS" panose="030F0702030302020204" pitchFamily="66" charset="0"/>
              </a:rPr>
              <a:t>Can the approximation guarantee be improved?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2600" dirty="0">
                <a:latin typeface="Comic Sans MS" panose="030F0702030302020204" pitchFamily="66" charset="0"/>
              </a:rPr>
              <a:t>Following Qs need to be addresses</a:t>
            </a:r>
          </a:p>
          <a:p>
            <a:pPr lvl="1" algn="just" eaLnBrk="1" hangingPunct="1"/>
            <a:r>
              <a:rPr lang="en-US" sz="2600" dirty="0">
                <a:latin typeface="Comic Sans MS" panose="030F0702030302020204" pitchFamily="66" charset="0"/>
              </a:rPr>
              <a:t>Can the approximation guarantee be improved by a better analysis?</a:t>
            </a:r>
          </a:p>
          <a:p>
            <a:pPr lvl="1" algn="just" eaLnBrk="1" hangingPunct="1"/>
            <a:r>
              <a:rPr lang="en-US" sz="2600" dirty="0">
                <a:latin typeface="Comic Sans MS" panose="030F0702030302020204" pitchFamily="66" charset="0"/>
              </a:rPr>
              <a:t>Can an approximation algorithm with a better guarantee be designed using the lower bounding scheme of maximal matching?</a:t>
            </a:r>
          </a:p>
          <a:p>
            <a:pPr lvl="1" algn="just" eaLnBrk="1" hangingPunct="1"/>
            <a:r>
              <a:rPr lang="en-US" sz="2600" dirty="0">
                <a:latin typeface="Comic Sans MS" panose="030F0702030302020204" pitchFamily="66" charset="0"/>
              </a:rPr>
              <a:t>Is there some other lower bounding technique that can give an improved guarantee for vertex cover?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549275" y="116632"/>
            <a:ext cx="8042275" cy="1192659"/>
          </a:xfrm>
        </p:spPr>
        <p:txBody>
          <a:bodyPr/>
          <a:lstStyle/>
          <a:p>
            <a:pPr eaLnBrk="1" hangingPunct="1"/>
            <a:r>
              <a:rPr lang="en-US" dirty="0">
                <a:latin typeface="Comic Sans MS" panose="030F0702030302020204" pitchFamily="66" charset="0"/>
              </a:rPr>
              <a:t>Tight Example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549275" y="1484784"/>
            <a:ext cx="8042275" cy="4824536"/>
          </a:xfrm>
        </p:spPr>
        <p:txBody>
          <a:bodyPr rtlCol="0">
            <a:noAutofit/>
          </a:bodyPr>
          <a:lstStyle/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What is the meaning of Q1? 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Can we get a solution S using the above algorithm such that |S| &lt; 2* OPT (for every instance of the problem)? Say |S| = 3/2 * OPT? 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  <a:latin typeface="Comic Sans MS" panose="030F0702030302020204" pitchFamily="66" charset="0"/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Answer to the Q is No. Here is an example of an instance on which the above algorithm will always give a solution whose cost = 2*OPT.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  <a:latin typeface="Comic Sans MS" panose="030F0702030302020204" pitchFamily="66" charset="0"/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Complete Bipartite Graph: </a:t>
            </a:r>
            <a:r>
              <a:rPr lang="en-US" sz="2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K</a:t>
            </a:r>
            <a:r>
              <a:rPr lang="en-US" sz="2600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n,n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  : OPT = n, |S| = 2n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.</a:t>
            </a: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  <a:latin typeface="Comic Sans MS" panose="030F0702030302020204" pitchFamily="66" charset="0"/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549274" y="107951"/>
            <a:ext cx="8042275" cy="944786"/>
          </a:xfrm>
        </p:spPr>
        <p:txBody>
          <a:bodyPr/>
          <a:lstStyle/>
          <a:p>
            <a:pPr eaLnBrk="1" hangingPunct="1"/>
            <a:r>
              <a:rPr lang="en-US" dirty="0">
                <a:latin typeface="Comic Sans MS" panose="030F0702030302020204" pitchFamily="66" charset="0"/>
              </a:rPr>
              <a:t>Q2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107504" y="1268761"/>
            <a:ext cx="8856983" cy="5400599"/>
          </a:xfrm>
        </p:spPr>
        <p:txBody>
          <a:bodyPr rtlCol="0">
            <a:noAutofit/>
          </a:bodyPr>
          <a:lstStyle/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i.e. Can we design an algorithm that gives a vertex cover solution S such that |S| &lt; 2* |maximal matching| (for every instance of the problem)? Say |S| &lt;= 3/2* |maximal matching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|?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omic Sans MS" panose="030F0702030302020204" pitchFamily="66" charset="0"/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Ans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: No. Here is an example of an instance where the size of any vertex cover is at least 2 * |maximal matching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|.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omic Sans MS" panose="030F0702030302020204" pitchFamily="66" charset="0"/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Example: </a:t>
            </a:r>
            <a:r>
              <a:rPr lang="en-US" sz="2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K</a:t>
            </a:r>
            <a:r>
              <a:rPr lang="en-US" sz="2600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n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 : Complete graph of size n, n odd.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|Size of maximal matching| is (n-1)/2 and OPT = n-1. Thus the size of any vertex cover &gt;= OPT 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					= n – 1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			  	        =  2 * |maximal matching|.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  <a:latin typeface="Comic Sans MS" panose="030F0702030302020204" pitchFamily="66" charset="0"/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omic Sans MS" panose="030F0702030302020204" pitchFamily="66" charset="0"/>
              </a:rPr>
              <a:t>Q3 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600" dirty="0">
                <a:latin typeface="Comic Sans MS" panose="030F0702030302020204" pitchFamily="66" charset="0"/>
              </a:rPr>
              <a:t>Still an Open Problem!!!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2840" y="274638"/>
            <a:ext cx="8229600" cy="1642194"/>
          </a:xfrm>
        </p:spPr>
        <p:txBody>
          <a:bodyPr/>
          <a:lstStyle/>
          <a:p>
            <a:pPr eaLnBrk="1" hangingPunct="1"/>
            <a:r>
              <a:rPr lang="en-US" u="sng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Metric Travelling Salesman Problem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2132856"/>
            <a:ext cx="8640960" cy="4176464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600" b="1" i="1" u="sng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Problem </a:t>
            </a:r>
            <a:r>
              <a:rPr lang="en-US" sz="2600" b="1" i="1" u="sng" dirty="0" smtClean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Statement</a:t>
            </a:r>
            <a:endParaRPr lang="en-US" sz="2600" b="1" i="1" u="sng" dirty="0">
              <a:latin typeface="Comic Sans MS" panose="030F0702030302020204" pitchFamily="66" charset="0"/>
              <a:ea typeface="ヒラギノ角ゴ Pro W3" charset="0"/>
              <a:cs typeface="ヒラギノ角ゴ Pro W3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600" b="1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Given</a:t>
            </a: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   A complete graph G with </a:t>
            </a:r>
            <a:r>
              <a:rPr lang="en-US" sz="2600" dirty="0" smtClean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non-negative </a:t>
            </a: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edge costs that satisfy </a:t>
            </a:r>
            <a:r>
              <a:rPr lang="en-US" sz="2600" dirty="0" smtClean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triangle </a:t>
            </a: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inequality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" charset="0"/>
              <a:buNone/>
            </a:pPr>
            <a:endParaRPr lang="en-US" sz="2600" dirty="0">
              <a:latin typeface="Comic Sans MS" panose="030F0702030302020204" pitchFamily="66" charset="0"/>
              <a:ea typeface="ヒラギノ角ゴ Pro W3" charset="0"/>
              <a:cs typeface="ヒラギノ角ゴ Pro W3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600" b="1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To Find </a:t>
            </a: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 A minimum cost cycle visiting </a:t>
            </a:r>
            <a:r>
              <a:rPr lang="en-US" sz="2600" dirty="0" smtClean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every </a:t>
            </a: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vertex exactly </a:t>
            </a:r>
            <a:r>
              <a:rPr lang="en-US" sz="2600" dirty="0" smtClean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once</a:t>
            </a:r>
            <a:r>
              <a:rPr lang="en-US" sz="2600" dirty="0">
                <a:latin typeface="Comic Sans MS" panose="030F0702030302020204" pitchFamily="66" charset="0"/>
                <a:ea typeface="ヒラギノ角ゴ Pro W3" charset="0"/>
                <a:cs typeface="ヒラギノ角ゴ Pro W3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408</TotalTime>
  <Words>1768</Words>
  <Application>Microsoft Office PowerPoint</Application>
  <PresentationFormat>On-screen Show (4:3)</PresentationFormat>
  <Paragraphs>482</Paragraphs>
  <Slides>33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5" baseType="lpstr">
      <vt:lpstr>BatangChe</vt:lpstr>
      <vt:lpstr>MS PGothic</vt:lpstr>
      <vt:lpstr>ヒラギノ角ゴ Pro W3</vt:lpstr>
      <vt:lpstr>Algerian</vt:lpstr>
      <vt:lpstr>Arial</vt:lpstr>
      <vt:lpstr>Comic Sans MS</vt:lpstr>
      <vt:lpstr>News Gothic MT</vt:lpstr>
      <vt:lpstr>Times New Roman</vt:lpstr>
      <vt:lpstr>Wingdings</vt:lpstr>
      <vt:lpstr>Wingdings 2</vt:lpstr>
      <vt:lpstr>Breeze</vt:lpstr>
      <vt:lpstr>Equation</vt:lpstr>
      <vt:lpstr>Approximation Algorithms by bounding the OPT</vt:lpstr>
      <vt:lpstr>Approximation Algorithms</vt:lpstr>
      <vt:lpstr>Factor-2 algorithm</vt:lpstr>
      <vt:lpstr>Lower bounding the OPT</vt:lpstr>
      <vt:lpstr>Can the approximation guarantee be improved?</vt:lpstr>
      <vt:lpstr>Tight Example</vt:lpstr>
      <vt:lpstr>Q2</vt:lpstr>
      <vt:lpstr>Q3 </vt:lpstr>
      <vt:lpstr>Metric Travelling Salesman Problem</vt:lpstr>
      <vt:lpstr>Metric TSP - factor 2 approx.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Metric TSP - factor 2 approx. algorithm</vt:lpstr>
      <vt:lpstr>Metric TSP - factor 2 approx. algorithm</vt:lpstr>
      <vt:lpstr>PowerPoint Presentation</vt:lpstr>
      <vt:lpstr>Metric TSP – improving the factor to 3/2</vt:lpstr>
      <vt:lpstr>Metric TSP - improving the factor to 3/2</vt:lpstr>
      <vt:lpstr>Metric TSP - factor 3/2 approx.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Metric TSP - factor 3/2 approx. algorithm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MCS 316: NP Completeness and Approximation algorthms</dc:title>
  <dc:creator>Neelima Gupta</dc:creator>
  <cp:lastModifiedBy>STUDENT</cp:lastModifiedBy>
  <cp:revision>52</cp:revision>
  <dcterms:created xsi:type="dcterms:W3CDTF">2010-08-08T06:44:34Z</dcterms:created>
  <dcterms:modified xsi:type="dcterms:W3CDTF">2016-02-15T19:21:16Z</dcterms:modified>
</cp:coreProperties>
</file>